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sldIdLst>
    <p:sldId id="257" r:id="rId2"/>
    <p:sldId id="258" r:id="rId3"/>
    <p:sldId id="259" r:id="rId4"/>
    <p:sldId id="260" r:id="rId5"/>
    <p:sldId id="267" r:id="rId6"/>
    <p:sldId id="261" r:id="rId7"/>
    <p:sldId id="268" r:id="rId8"/>
    <p:sldId id="262" r:id="rId9"/>
    <p:sldId id="263" r:id="rId10"/>
    <p:sldId id="264" r:id="rId11"/>
    <p:sldId id="269" r:id="rId12"/>
    <p:sldId id="270" r:id="rId13"/>
    <p:sldId id="271" r:id="rId14"/>
    <p:sldId id="272" r:id="rId15"/>
    <p:sldId id="273" r:id="rId16"/>
    <p:sldId id="274" r:id="rId17"/>
    <p:sldId id="275" r:id="rId18"/>
    <p:sldId id="276" r:id="rId19"/>
  </p:sldIdLst>
  <p:sldSz cx="12801600" cy="7772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522"/>
    <p:restoredTop sz="94628"/>
  </p:normalViewPr>
  <p:slideViewPr>
    <p:cSldViewPr snapToGrid="0">
      <p:cViewPr varScale="1">
        <p:scale>
          <a:sx n="91" d="100"/>
          <a:sy n="91" d="100"/>
        </p:scale>
        <p:origin x="192" y="5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1272011"/>
            <a:ext cx="9601200" cy="2705947"/>
          </a:xfrm>
        </p:spPr>
        <p:txBody>
          <a:bodyPr anchor="b"/>
          <a:lstStyle>
            <a:lvl1pPr algn="ctr">
              <a:defRPr sz="6300"/>
            </a:lvl1pPr>
          </a:lstStyle>
          <a:p>
            <a:r>
              <a:rPr lang="en-US"/>
              <a:t>Click to edit Master title style</a:t>
            </a:r>
            <a:endParaRPr lang="en-US" dirty="0"/>
          </a:p>
        </p:txBody>
      </p:sp>
      <p:sp>
        <p:nvSpPr>
          <p:cNvPr id="3" name="Subtitle 2"/>
          <p:cNvSpPr>
            <a:spLocks noGrp="1"/>
          </p:cNvSpPr>
          <p:nvPr>
            <p:ph type="subTitle" idx="1"/>
          </p:nvPr>
        </p:nvSpPr>
        <p:spPr>
          <a:xfrm>
            <a:off x="1600200" y="4082310"/>
            <a:ext cx="9601200" cy="1876530"/>
          </a:xfrm>
        </p:spPr>
        <p:txBody>
          <a:bodyPr/>
          <a:lstStyle>
            <a:lvl1pPr marL="0" indent="0" algn="ctr">
              <a:buNone/>
              <a:defRPr sz="2520"/>
            </a:lvl1pPr>
            <a:lvl2pPr marL="480060" indent="0" algn="ctr">
              <a:buNone/>
              <a:defRPr sz="2100"/>
            </a:lvl2pPr>
            <a:lvl3pPr marL="960120" indent="0" algn="ctr">
              <a:buNone/>
              <a:defRPr sz="1890"/>
            </a:lvl3pPr>
            <a:lvl4pPr marL="1440180" indent="0" algn="ctr">
              <a:buNone/>
              <a:defRPr sz="1680"/>
            </a:lvl4pPr>
            <a:lvl5pPr marL="1920240" indent="0" algn="ctr">
              <a:buNone/>
              <a:defRPr sz="1680"/>
            </a:lvl5pPr>
            <a:lvl6pPr marL="2400300" indent="0" algn="ctr">
              <a:buNone/>
              <a:defRPr sz="1680"/>
            </a:lvl6pPr>
            <a:lvl7pPr marL="2880360" indent="0" algn="ctr">
              <a:buNone/>
              <a:defRPr sz="1680"/>
            </a:lvl7pPr>
            <a:lvl8pPr marL="3360420" indent="0" algn="ctr">
              <a:buNone/>
              <a:defRPr sz="1680"/>
            </a:lvl8pPr>
            <a:lvl9pPr marL="3840480" indent="0" algn="ctr">
              <a:buNone/>
              <a:defRPr sz="168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B495633-C603-EC48-A6AB-756FBA4459F9}" type="datetimeFigureOut">
              <a:rPr lang="en-US" smtClean="0"/>
              <a:t>10/5/26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9CBF16-C411-CB48-BFDF-842D038F7045}" type="slidenum">
              <a:rPr lang="en-US" smtClean="0"/>
              <a:t>‹#›</a:t>
            </a:fld>
            <a:endParaRPr lang="en-US"/>
          </a:p>
        </p:txBody>
      </p:sp>
    </p:spTree>
    <p:extLst>
      <p:ext uri="{BB962C8B-B14F-4D97-AF65-F5344CB8AC3E}">
        <p14:creationId xmlns:p14="http://schemas.microsoft.com/office/powerpoint/2010/main" val="2931784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495633-C603-EC48-A6AB-756FBA4459F9}" type="datetimeFigureOut">
              <a:rPr lang="en-US" smtClean="0"/>
              <a:t>10/5/26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9CBF16-C411-CB48-BFDF-842D038F7045}" type="slidenum">
              <a:rPr lang="en-US" smtClean="0"/>
              <a:t>‹#›</a:t>
            </a:fld>
            <a:endParaRPr lang="en-US"/>
          </a:p>
        </p:txBody>
      </p:sp>
    </p:spTree>
    <p:extLst>
      <p:ext uri="{BB962C8B-B14F-4D97-AF65-F5344CB8AC3E}">
        <p14:creationId xmlns:p14="http://schemas.microsoft.com/office/powerpoint/2010/main" val="134832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3442" y="1937704"/>
            <a:ext cx="11041380" cy="3233102"/>
          </a:xfrm>
        </p:spPr>
        <p:txBody>
          <a:bodyPr anchor="b"/>
          <a:lstStyle>
            <a:lvl1pPr>
              <a:defRPr sz="6300"/>
            </a:lvl1pPr>
          </a:lstStyle>
          <a:p>
            <a:r>
              <a:rPr lang="en-US"/>
              <a:t>Click to edit Master title style</a:t>
            </a:r>
            <a:endParaRPr lang="en-US" dirty="0"/>
          </a:p>
        </p:txBody>
      </p:sp>
      <p:sp>
        <p:nvSpPr>
          <p:cNvPr id="3" name="Text Placeholder 2"/>
          <p:cNvSpPr>
            <a:spLocks noGrp="1"/>
          </p:cNvSpPr>
          <p:nvPr>
            <p:ph type="body" idx="1"/>
          </p:nvPr>
        </p:nvSpPr>
        <p:spPr>
          <a:xfrm>
            <a:off x="873442" y="5201392"/>
            <a:ext cx="11041380" cy="1700212"/>
          </a:xfrm>
        </p:spPr>
        <p:txBody>
          <a:bodyPr/>
          <a:lstStyle>
            <a:lvl1pPr marL="0" indent="0">
              <a:buNone/>
              <a:defRPr sz="2520">
                <a:solidFill>
                  <a:schemeClr val="tx1">
                    <a:tint val="82000"/>
                  </a:schemeClr>
                </a:solidFill>
              </a:defRPr>
            </a:lvl1pPr>
            <a:lvl2pPr marL="480060" indent="0">
              <a:buNone/>
              <a:defRPr sz="2100">
                <a:solidFill>
                  <a:schemeClr val="tx1">
                    <a:tint val="82000"/>
                  </a:schemeClr>
                </a:solidFill>
              </a:defRPr>
            </a:lvl2pPr>
            <a:lvl3pPr marL="960120" indent="0">
              <a:buNone/>
              <a:defRPr sz="1890">
                <a:solidFill>
                  <a:schemeClr val="tx1">
                    <a:tint val="82000"/>
                  </a:schemeClr>
                </a:solidFill>
              </a:defRPr>
            </a:lvl3pPr>
            <a:lvl4pPr marL="1440180" indent="0">
              <a:buNone/>
              <a:defRPr sz="1680">
                <a:solidFill>
                  <a:schemeClr val="tx1">
                    <a:tint val="82000"/>
                  </a:schemeClr>
                </a:solidFill>
              </a:defRPr>
            </a:lvl4pPr>
            <a:lvl5pPr marL="1920240" indent="0">
              <a:buNone/>
              <a:defRPr sz="1680">
                <a:solidFill>
                  <a:schemeClr val="tx1">
                    <a:tint val="82000"/>
                  </a:schemeClr>
                </a:solidFill>
              </a:defRPr>
            </a:lvl5pPr>
            <a:lvl6pPr marL="2400300" indent="0">
              <a:buNone/>
              <a:defRPr sz="1680">
                <a:solidFill>
                  <a:schemeClr val="tx1">
                    <a:tint val="82000"/>
                  </a:schemeClr>
                </a:solidFill>
              </a:defRPr>
            </a:lvl6pPr>
            <a:lvl7pPr marL="2880360" indent="0">
              <a:buNone/>
              <a:defRPr sz="1680">
                <a:solidFill>
                  <a:schemeClr val="tx1">
                    <a:tint val="82000"/>
                  </a:schemeClr>
                </a:solidFill>
              </a:defRPr>
            </a:lvl7pPr>
            <a:lvl8pPr marL="3360420" indent="0">
              <a:buNone/>
              <a:defRPr sz="1680">
                <a:solidFill>
                  <a:schemeClr val="tx1">
                    <a:tint val="82000"/>
                  </a:schemeClr>
                </a:solidFill>
              </a:defRPr>
            </a:lvl8pPr>
            <a:lvl9pPr marL="3840480" indent="0">
              <a:buNone/>
              <a:defRPr sz="168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B495633-C603-EC48-A6AB-756FBA4459F9}" type="datetimeFigureOut">
              <a:rPr lang="en-US" smtClean="0"/>
              <a:t>10/5/26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9CBF16-C411-CB48-BFDF-842D038F7045}" type="slidenum">
              <a:rPr lang="en-US" smtClean="0"/>
              <a:t>‹#›</a:t>
            </a:fld>
            <a:endParaRPr lang="en-US"/>
          </a:p>
        </p:txBody>
      </p:sp>
    </p:spTree>
    <p:extLst>
      <p:ext uri="{BB962C8B-B14F-4D97-AF65-F5344CB8AC3E}">
        <p14:creationId xmlns:p14="http://schemas.microsoft.com/office/powerpoint/2010/main" val="1550467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80110" y="2069042"/>
            <a:ext cx="5440680" cy="49315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80810" y="2069042"/>
            <a:ext cx="5440680" cy="49315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B495633-C603-EC48-A6AB-756FBA4459F9}" type="datetimeFigureOut">
              <a:rPr lang="en-US" smtClean="0"/>
              <a:t>10/5/26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9CBF16-C411-CB48-BFDF-842D038F7045}" type="slidenum">
              <a:rPr lang="en-US" smtClean="0"/>
              <a:t>‹#›</a:t>
            </a:fld>
            <a:endParaRPr lang="en-US"/>
          </a:p>
        </p:txBody>
      </p:sp>
    </p:spTree>
    <p:extLst>
      <p:ext uri="{BB962C8B-B14F-4D97-AF65-F5344CB8AC3E}">
        <p14:creationId xmlns:p14="http://schemas.microsoft.com/office/powerpoint/2010/main" val="298658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81777" y="413809"/>
            <a:ext cx="11041380" cy="1502305"/>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1778" y="1905318"/>
            <a:ext cx="5415676" cy="933767"/>
          </a:xfrm>
        </p:spPr>
        <p:txBody>
          <a:bodyPr anchor="b"/>
          <a:lstStyle>
            <a:lvl1pPr marL="0" indent="0">
              <a:buNone/>
              <a:defRPr sz="2520" b="1"/>
            </a:lvl1pPr>
            <a:lvl2pPr marL="480060" indent="0">
              <a:buNone/>
              <a:defRPr sz="2100" b="1"/>
            </a:lvl2pPr>
            <a:lvl3pPr marL="960120" indent="0">
              <a:buNone/>
              <a:defRPr sz="1890" b="1"/>
            </a:lvl3pPr>
            <a:lvl4pPr marL="1440180" indent="0">
              <a:buNone/>
              <a:defRPr sz="1680" b="1"/>
            </a:lvl4pPr>
            <a:lvl5pPr marL="1920240" indent="0">
              <a:buNone/>
              <a:defRPr sz="1680" b="1"/>
            </a:lvl5pPr>
            <a:lvl6pPr marL="2400300" indent="0">
              <a:buNone/>
              <a:defRPr sz="1680" b="1"/>
            </a:lvl6pPr>
            <a:lvl7pPr marL="2880360" indent="0">
              <a:buNone/>
              <a:defRPr sz="1680" b="1"/>
            </a:lvl7pPr>
            <a:lvl8pPr marL="3360420" indent="0">
              <a:buNone/>
              <a:defRPr sz="1680" b="1"/>
            </a:lvl8pPr>
            <a:lvl9pPr marL="3840480" indent="0">
              <a:buNone/>
              <a:defRPr sz="1680" b="1"/>
            </a:lvl9pPr>
          </a:lstStyle>
          <a:p>
            <a:pPr lvl="0"/>
            <a:r>
              <a:rPr lang="en-US"/>
              <a:t>Click to edit Master text styles</a:t>
            </a:r>
          </a:p>
        </p:txBody>
      </p:sp>
      <p:sp>
        <p:nvSpPr>
          <p:cNvPr id="4" name="Content Placeholder 3"/>
          <p:cNvSpPr>
            <a:spLocks noGrp="1"/>
          </p:cNvSpPr>
          <p:nvPr>
            <p:ph sz="half" idx="2"/>
          </p:nvPr>
        </p:nvSpPr>
        <p:spPr>
          <a:xfrm>
            <a:off x="881778" y="2839085"/>
            <a:ext cx="5415676" cy="417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80810" y="1905318"/>
            <a:ext cx="5442347" cy="933767"/>
          </a:xfrm>
        </p:spPr>
        <p:txBody>
          <a:bodyPr anchor="b"/>
          <a:lstStyle>
            <a:lvl1pPr marL="0" indent="0">
              <a:buNone/>
              <a:defRPr sz="2520" b="1"/>
            </a:lvl1pPr>
            <a:lvl2pPr marL="480060" indent="0">
              <a:buNone/>
              <a:defRPr sz="2100" b="1"/>
            </a:lvl2pPr>
            <a:lvl3pPr marL="960120" indent="0">
              <a:buNone/>
              <a:defRPr sz="1890" b="1"/>
            </a:lvl3pPr>
            <a:lvl4pPr marL="1440180" indent="0">
              <a:buNone/>
              <a:defRPr sz="1680" b="1"/>
            </a:lvl4pPr>
            <a:lvl5pPr marL="1920240" indent="0">
              <a:buNone/>
              <a:defRPr sz="1680" b="1"/>
            </a:lvl5pPr>
            <a:lvl6pPr marL="2400300" indent="0">
              <a:buNone/>
              <a:defRPr sz="1680" b="1"/>
            </a:lvl6pPr>
            <a:lvl7pPr marL="2880360" indent="0">
              <a:buNone/>
              <a:defRPr sz="1680" b="1"/>
            </a:lvl7pPr>
            <a:lvl8pPr marL="3360420" indent="0">
              <a:buNone/>
              <a:defRPr sz="1680" b="1"/>
            </a:lvl8pPr>
            <a:lvl9pPr marL="3840480" indent="0">
              <a:buNone/>
              <a:defRPr sz="1680" b="1"/>
            </a:lvl9pPr>
          </a:lstStyle>
          <a:p>
            <a:pPr lvl="0"/>
            <a:r>
              <a:rPr lang="en-US"/>
              <a:t>Click to edit Master text styles</a:t>
            </a:r>
          </a:p>
        </p:txBody>
      </p:sp>
      <p:sp>
        <p:nvSpPr>
          <p:cNvPr id="6" name="Content Placeholder 5"/>
          <p:cNvSpPr>
            <a:spLocks noGrp="1"/>
          </p:cNvSpPr>
          <p:nvPr>
            <p:ph sz="quarter" idx="4"/>
          </p:nvPr>
        </p:nvSpPr>
        <p:spPr>
          <a:xfrm>
            <a:off x="6480810" y="2839085"/>
            <a:ext cx="5442347" cy="417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B495633-C603-EC48-A6AB-756FBA4459F9}" type="datetimeFigureOut">
              <a:rPr lang="en-US" smtClean="0"/>
              <a:t>10/5/26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9CBF16-C411-CB48-BFDF-842D038F7045}" type="slidenum">
              <a:rPr lang="en-US" smtClean="0"/>
              <a:t>‹#›</a:t>
            </a:fld>
            <a:endParaRPr lang="en-US"/>
          </a:p>
        </p:txBody>
      </p:sp>
    </p:spTree>
    <p:extLst>
      <p:ext uri="{BB962C8B-B14F-4D97-AF65-F5344CB8AC3E}">
        <p14:creationId xmlns:p14="http://schemas.microsoft.com/office/powerpoint/2010/main" val="2280388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B495633-C603-EC48-A6AB-756FBA4459F9}" type="datetimeFigureOut">
              <a:rPr lang="en-US" smtClean="0"/>
              <a:t>10/5/26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9CBF16-C411-CB48-BFDF-842D038F7045}" type="slidenum">
              <a:rPr lang="en-US" smtClean="0"/>
              <a:t>‹#›</a:t>
            </a:fld>
            <a:endParaRPr lang="en-US"/>
          </a:p>
        </p:txBody>
      </p:sp>
    </p:spTree>
    <p:extLst>
      <p:ext uri="{BB962C8B-B14F-4D97-AF65-F5344CB8AC3E}">
        <p14:creationId xmlns:p14="http://schemas.microsoft.com/office/powerpoint/2010/main" val="26603402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495633-C603-EC48-A6AB-756FBA4459F9}" type="datetimeFigureOut">
              <a:rPr lang="en-US" smtClean="0"/>
              <a:t>10/5/26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9CBF16-C411-CB48-BFDF-842D038F7045}" type="slidenum">
              <a:rPr lang="en-US" smtClean="0"/>
              <a:t>‹#›</a:t>
            </a:fld>
            <a:endParaRPr lang="en-US"/>
          </a:p>
        </p:txBody>
      </p:sp>
    </p:spTree>
    <p:extLst>
      <p:ext uri="{BB962C8B-B14F-4D97-AF65-F5344CB8AC3E}">
        <p14:creationId xmlns:p14="http://schemas.microsoft.com/office/powerpoint/2010/main" val="3589789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81778" y="518160"/>
            <a:ext cx="4128849" cy="1813560"/>
          </a:xfrm>
        </p:spPr>
        <p:txBody>
          <a:bodyPr anchor="b"/>
          <a:lstStyle>
            <a:lvl1pPr>
              <a:defRPr sz="3360"/>
            </a:lvl1pPr>
          </a:lstStyle>
          <a:p>
            <a:r>
              <a:rPr lang="en-US"/>
              <a:t>Click to edit Master title style</a:t>
            </a:r>
            <a:endParaRPr lang="en-US" dirty="0"/>
          </a:p>
        </p:txBody>
      </p:sp>
      <p:sp>
        <p:nvSpPr>
          <p:cNvPr id="3" name="Content Placeholder 2"/>
          <p:cNvSpPr>
            <a:spLocks noGrp="1"/>
          </p:cNvSpPr>
          <p:nvPr>
            <p:ph idx="1"/>
          </p:nvPr>
        </p:nvSpPr>
        <p:spPr>
          <a:xfrm>
            <a:off x="5442347" y="1119082"/>
            <a:ext cx="6480810" cy="5523442"/>
          </a:xfrm>
        </p:spPr>
        <p:txBody>
          <a:bodyPr/>
          <a:lstStyle>
            <a:lvl1pPr>
              <a:defRPr sz="3360"/>
            </a:lvl1pPr>
            <a:lvl2pPr>
              <a:defRPr sz="2940"/>
            </a:lvl2pPr>
            <a:lvl3pPr>
              <a:defRPr sz="252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81778" y="2331720"/>
            <a:ext cx="4128849" cy="4319800"/>
          </a:xfrm>
        </p:spPr>
        <p:txBody>
          <a:bodyPr/>
          <a:lstStyle>
            <a:lvl1pPr marL="0" indent="0">
              <a:buNone/>
              <a:defRPr sz="1680"/>
            </a:lvl1pPr>
            <a:lvl2pPr marL="480060" indent="0">
              <a:buNone/>
              <a:defRPr sz="1470"/>
            </a:lvl2pPr>
            <a:lvl3pPr marL="960120" indent="0">
              <a:buNone/>
              <a:defRPr sz="1260"/>
            </a:lvl3pPr>
            <a:lvl4pPr marL="1440180" indent="0">
              <a:buNone/>
              <a:defRPr sz="1050"/>
            </a:lvl4pPr>
            <a:lvl5pPr marL="1920240" indent="0">
              <a:buNone/>
              <a:defRPr sz="1050"/>
            </a:lvl5pPr>
            <a:lvl6pPr marL="2400300" indent="0">
              <a:buNone/>
              <a:defRPr sz="1050"/>
            </a:lvl6pPr>
            <a:lvl7pPr marL="2880360" indent="0">
              <a:buNone/>
              <a:defRPr sz="1050"/>
            </a:lvl7pPr>
            <a:lvl8pPr marL="3360420" indent="0">
              <a:buNone/>
              <a:defRPr sz="1050"/>
            </a:lvl8pPr>
            <a:lvl9pPr marL="3840480" indent="0">
              <a:buNone/>
              <a:defRPr sz="1050"/>
            </a:lvl9pPr>
          </a:lstStyle>
          <a:p>
            <a:pPr lvl="0"/>
            <a:r>
              <a:rPr lang="en-US"/>
              <a:t>Click to edit Master text styles</a:t>
            </a:r>
          </a:p>
        </p:txBody>
      </p:sp>
      <p:sp>
        <p:nvSpPr>
          <p:cNvPr id="5" name="Date Placeholder 4"/>
          <p:cNvSpPr>
            <a:spLocks noGrp="1"/>
          </p:cNvSpPr>
          <p:nvPr>
            <p:ph type="dt" sz="half" idx="10"/>
          </p:nvPr>
        </p:nvSpPr>
        <p:spPr/>
        <p:txBody>
          <a:bodyPr/>
          <a:lstStyle/>
          <a:p>
            <a:fld id="{8B495633-C603-EC48-A6AB-756FBA4459F9}" type="datetimeFigureOut">
              <a:rPr lang="en-US" smtClean="0"/>
              <a:t>10/5/26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9CBF16-C411-CB48-BFDF-842D038F7045}" type="slidenum">
              <a:rPr lang="en-US" smtClean="0"/>
              <a:t>‹#›</a:t>
            </a:fld>
            <a:endParaRPr lang="en-US"/>
          </a:p>
        </p:txBody>
      </p:sp>
    </p:spTree>
    <p:extLst>
      <p:ext uri="{BB962C8B-B14F-4D97-AF65-F5344CB8AC3E}">
        <p14:creationId xmlns:p14="http://schemas.microsoft.com/office/powerpoint/2010/main" val="221483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81778" y="518160"/>
            <a:ext cx="4128849" cy="1813560"/>
          </a:xfrm>
        </p:spPr>
        <p:txBody>
          <a:bodyPr anchor="b"/>
          <a:lstStyle>
            <a:lvl1pPr>
              <a:defRPr sz="336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42347" y="1119082"/>
            <a:ext cx="6480810" cy="5523442"/>
          </a:xfrm>
        </p:spPr>
        <p:txBody>
          <a:bodyPr anchor="t"/>
          <a:lstStyle>
            <a:lvl1pPr marL="0" indent="0">
              <a:buNone/>
              <a:defRPr sz="3360"/>
            </a:lvl1pPr>
            <a:lvl2pPr marL="480060" indent="0">
              <a:buNone/>
              <a:defRPr sz="2940"/>
            </a:lvl2pPr>
            <a:lvl3pPr marL="960120" indent="0">
              <a:buNone/>
              <a:defRPr sz="2520"/>
            </a:lvl3pPr>
            <a:lvl4pPr marL="1440180" indent="0">
              <a:buNone/>
              <a:defRPr sz="2100"/>
            </a:lvl4pPr>
            <a:lvl5pPr marL="1920240" indent="0">
              <a:buNone/>
              <a:defRPr sz="2100"/>
            </a:lvl5pPr>
            <a:lvl6pPr marL="2400300" indent="0">
              <a:buNone/>
              <a:defRPr sz="2100"/>
            </a:lvl6pPr>
            <a:lvl7pPr marL="2880360" indent="0">
              <a:buNone/>
              <a:defRPr sz="2100"/>
            </a:lvl7pPr>
            <a:lvl8pPr marL="3360420" indent="0">
              <a:buNone/>
              <a:defRPr sz="2100"/>
            </a:lvl8pPr>
            <a:lvl9pPr marL="3840480" indent="0">
              <a:buNone/>
              <a:defRPr sz="2100"/>
            </a:lvl9pPr>
          </a:lstStyle>
          <a:p>
            <a:r>
              <a:rPr lang="en-US"/>
              <a:t>Click icon to add picture</a:t>
            </a:r>
            <a:endParaRPr lang="en-US" dirty="0"/>
          </a:p>
        </p:txBody>
      </p:sp>
      <p:sp>
        <p:nvSpPr>
          <p:cNvPr id="4" name="Text Placeholder 3"/>
          <p:cNvSpPr>
            <a:spLocks noGrp="1"/>
          </p:cNvSpPr>
          <p:nvPr>
            <p:ph type="body" sz="half" idx="2"/>
          </p:nvPr>
        </p:nvSpPr>
        <p:spPr>
          <a:xfrm>
            <a:off x="881778" y="2331720"/>
            <a:ext cx="4128849" cy="4319800"/>
          </a:xfrm>
        </p:spPr>
        <p:txBody>
          <a:bodyPr/>
          <a:lstStyle>
            <a:lvl1pPr marL="0" indent="0">
              <a:buNone/>
              <a:defRPr sz="1680"/>
            </a:lvl1pPr>
            <a:lvl2pPr marL="480060" indent="0">
              <a:buNone/>
              <a:defRPr sz="1470"/>
            </a:lvl2pPr>
            <a:lvl3pPr marL="960120" indent="0">
              <a:buNone/>
              <a:defRPr sz="1260"/>
            </a:lvl3pPr>
            <a:lvl4pPr marL="1440180" indent="0">
              <a:buNone/>
              <a:defRPr sz="1050"/>
            </a:lvl4pPr>
            <a:lvl5pPr marL="1920240" indent="0">
              <a:buNone/>
              <a:defRPr sz="1050"/>
            </a:lvl5pPr>
            <a:lvl6pPr marL="2400300" indent="0">
              <a:buNone/>
              <a:defRPr sz="1050"/>
            </a:lvl6pPr>
            <a:lvl7pPr marL="2880360" indent="0">
              <a:buNone/>
              <a:defRPr sz="1050"/>
            </a:lvl7pPr>
            <a:lvl8pPr marL="3360420" indent="0">
              <a:buNone/>
              <a:defRPr sz="1050"/>
            </a:lvl8pPr>
            <a:lvl9pPr marL="3840480" indent="0">
              <a:buNone/>
              <a:defRPr sz="1050"/>
            </a:lvl9pPr>
          </a:lstStyle>
          <a:p>
            <a:pPr lvl="0"/>
            <a:r>
              <a:rPr lang="en-US"/>
              <a:t>Click to edit Master text styles</a:t>
            </a:r>
          </a:p>
        </p:txBody>
      </p:sp>
      <p:sp>
        <p:nvSpPr>
          <p:cNvPr id="5" name="Date Placeholder 4"/>
          <p:cNvSpPr>
            <a:spLocks noGrp="1"/>
          </p:cNvSpPr>
          <p:nvPr>
            <p:ph type="dt" sz="half" idx="10"/>
          </p:nvPr>
        </p:nvSpPr>
        <p:spPr/>
        <p:txBody>
          <a:bodyPr/>
          <a:lstStyle/>
          <a:p>
            <a:fld id="{8B495633-C603-EC48-A6AB-756FBA4459F9}" type="datetimeFigureOut">
              <a:rPr lang="en-US" smtClean="0"/>
              <a:t>10/5/26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9CBF16-C411-CB48-BFDF-842D038F7045}" type="slidenum">
              <a:rPr lang="en-US" smtClean="0"/>
              <a:t>‹#›</a:t>
            </a:fld>
            <a:endParaRPr lang="en-US"/>
          </a:p>
        </p:txBody>
      </p:sp>
    </p:spTree>
    <p:extLst>
      <p:ext uri="{BB962C8B-B14F-4D97-AF65-F5344CB8AC3E}">
        <p14:creationId xmlns:p14="http://schemas.microsoft.com/office/powerpoint/2010/main" val="1222505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495633-C603-EC48-A6AB-756FBA4459F9}" type="datetimeFigureOut">
              <a:rPr lang="en-US" smtClean="0"/>
              <a:t>10/5/26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9CBF16-C411-CB48-BFDF-842D038F7045}" type="slidenum">
              <a:rPr lang="en-US" smtClean="0"/>
              <a:t>‹#›</a:t>
            </a:fld>
            <a:endParaRPr lang="en-US"/>
          </a:p>
        </p:txBody>
      </p:sp>
    </p:spTree>
    <p:extLst>
      <p:ext uri="{BB962C8B-B14F-4D97-AF65-F5344CB8AC3E}">
        <p14:creationId xmlns:p14="http://schemas.microsoft.com/office/powerpoint/2010/main" val="23705339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5" y="413808"/>
            <a:ext cx="2760345" cy="658675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80110" y="413808"/>
            <a:ext cx="8121015" cy="65867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495633-C603-EC48-A6AB-756FBA4459F9}" type="datetimeFigureOut">
              <a:rPr lang="en-US" smtClean="0"/>
              <a:t>10/5/26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9CBF16-C411-CB48-BFDF-842D038F7045}" type="slidenum">
              <a:rPr lang="en-US" smtClean="0"/>
              <a:t>‹#›</a:t>
            </a:fld>
            <a:endParaRPr lang="en-US"/>
          </a:p>
        </p:txBody>
      </p:sp>
    </p:spTree>
    <p:extLst>
      <p:ext uri="{BB962C8B-B14F-4D97-AF65-F5344CB8AC3E}">
        <p14:creationId xmlns:p14="http://schemas.microsoft.com/office/powerpoint/2010/main" val="17144160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413809"/>
            <a:ext cx="11041380" cy="150230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80110" y="2069042"/>
            <a:ext cx="11041380" cy="49315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80110" y="7203864"/>
            <a:ext cx="2880360" cy="413808"/>
          </a:xfrm>
          <a:prstGeom prst="rect">
            <a:avLst/>
          </a:prstGeom>
        </p:spPr>
        <p:txBody>
          <a:bodyPr vert="horz" lIns="91440" tIns="45720" rIns="91440" bIns="45720" rtlCol="0" anchor="ctr"/>
          <a:lstStyle>
            <a:lvl1pPr algn="l">
              <a:defRPr sz="1260">
                <a:solidFill>
                  <a:schemeClr val="tx1">
                    <a:tint val="82000"/>
                  </a:schemeClr>
                </a:solidFill>
              </a:defRPr>
            </a:lvl1pPr>
          </a:lstStyle>
          <a:p>
            <a:fld id="{8B495633-C603-EC48-A6AB-756FBA4459F9}" type="datetimeFigureOut">
              <a:rPr lang="en-US" smtClean="0"/>
              <a:t>10/5/26</a:t>
            </a:fld>
            <a:endParaRPr lang="en-US"/>
          </a:p>
        </p:txBody>
      </p:sp>
      <p:sp>
        <p:nvSpPr>
          <p:cNvPr id="5" name="Footer Placeholder 4"/>
          <p:cNvSpPr>
            <a:spLocks noGrp="1"/>
          </p:cNvSpPr>
          <p:nvPr>
            <p:ph type="ftr" sz="quarter" idx="3"/>
          </p:nvPr>
        </p:nvSpPr>
        <p:spPr>
          <a:xfrm>
            <a:off x="4240530" y="7203864"/>
            <a:ext cx="4320540" cy="413808"/>
          </a:xfrm>
          <a:prstGeom prst="rect">
            <a:avLst/>
          </a:prstGeom>
        </p:spPr>
        <p:txBody>
          <a:bodyPr vert="horz" lIns="91440" tIns="45720" rIns="91440" bIns="45720" rtlCol="0" anchor="ctr"/>
          <a:lstStyle>
            <a:lvl1pPr algn="ctr">
              <a:defRPr sz="126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9041130" y="7203864"/>
            <a:ext cx="2880360" cy="413808"/>
          </a:xfrm>
          <a:prstGeom prst="rect">
            <a:avLst/>
          </a:prstGeom>
        </p:spPr>
        <p:txBody>
          <a:bodyPr vert="horz" lIns="91440" tIns="45720" rIns="91440" bIns="45720" rtlCol="0" anchor="ctr"/>
          <a:lstStyle>
            <a:lvl1pPr algn="r">
              <a:defRPr sz="1260">
                <a:solidFill>
                  <a:schemeClr val="tx1">
                    <a:tint val="82000"/>
                  </a:schemeClr>
                </a:solidFill>
              </a:defRPr>
            </a:lvl1pPr>
          </a:lstStyle>
          <a:p>
            <a:fld id="{D69CBF16-C411-CB48-BFDF-842D038F7045}" type="slidenum">
              <a:rPr lang="en-US" smtClean="0"/>
              <a:t>‹#›</a:t>
            </a:fld>
            <a:endParaRPr lang="en-US"/>
          </a:p>
        </p:txBody>
      </p:sp>
    </p:spTree>
    <p:extLst>
      <p:ext uri="{BB962C8B-B14F-4D97-AF65-F5344CB8AC3E}">
        <p14:creationId xmlns:p14="http://schemas.microsoft.com/office/powerpoint/2010/main" val="178612676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60120" rtl="0" eaLnBrk="1" latinLnBrk="0" hangingPunct="1">
        <a:lnSpc>
          <a:spcPct val="90000"/>
        </a:lnSpc>
        <a:spcBef>
          <a:spcPct val="0"/>
        </a:spcBef>
        <a:buNone/>
        <a:defRPr sz="4620" kern="1200">
          <a:solidFill>
            <a:schemeClr val="tx1"/>
          </a:solidFill>
          <a:latin typeface="+mj-lt"/>
          <a:ea typeface="+mj-ea"/>
          <a:cs typeface="+mj-cs"/>
        </a:defRPr>
      </a:lvl1pPr>
    </p:titleStyle>
    <p:bodyStyle>
      <a:lvl1pPr marL="240030" indent="-240030" algn="l" defTabSz="960120" rtl="0" eaLnBrk="1" latinLnBrk="0" hangingPunct="1">
        <a:lnSpc>
          <a:spcPct val="90000"/>
        </a:lnSpc>
        <a:spcBef>
          <a:spcPts val="1050"/>
        </a:spcBef>
        <a:buFont typeface="Arial" panose="020B0604020202020204" pitchFamily="34" charset="0"/>
        <a:buChar char="•"/>
        <a:defRPr sz="2940" kern="1200">
          <a:solidFill>
            <a:schemeClr val="tx1"/>
          </a:solidFill>
          <a:latin typeface="+mn-lt"/>
          <a:ea typeface="+mn-ea"/>
          <a:cs typeface="+mn-cs"/>
        </a:defRPr>
      </a:lvl1pPr>
      <a:lvl2pPr marL="720090" indent="-240030" algn="l" defTabSz="960120" rtl="0" eaLnBrk="1" latinLnBrk="0" hangingPunct="1">
        <a:lnSpc>
          <a:spcPct val="90000"/>
        </a:lnSpc>
        <a:spcBef>
          <a:spcPts val="525"/>
        </a:spcBef>
        <a:buFont typeface="Arial" panose="020B0604020202020204" pitchFamily="34" charset="0"/>
        <a:buChar char="•"/>
        <a:defRPr sz="2520" kern="1200">
          <a:solidFill>
            <a:schemeClr val="tx1"/>
          </a:solidFill>
          <a:latin typeface="+mn-lt"/>
          <a:ea typeface="+mn-ea"/>
          <a:cs typeface="+mn-cs"/>
        </a:defRPr>
      </a:lvl2pPr>
      <a:lvl3pPr marL="1200150" indent="-240030" algn="l" defTabSz="960120" rtl="0" eaLnBrk="1" latinLnBrk="0" hangingPunct="1">
        <a:lnSpc>
          <a:spcPct val="90000"/>
        </a:lnSpc>
        <a:spcBef>
          <a:spcPts val="525"/>
        </a:spcBef>
        <a:buFont typeface="Arial" panose="020B0604020202020204" pitchFamily="34" charset="0"/>
        <a:buChar char="•"/>
        <a:defRPr sz="2100" kern="1200">
          <a:solidFill>
            <a:schemeClr val="tx1"/>
          </a:solidFill>
          <a:latin typeface="+mn-lt"/>
          <a:ea typeface="+mn-ea"/>
          <a:cs typeface="+mn-cs"/>
        </a:defRPr>
      </a:lvl3pPr>
      <a:lvl4pPr marL="168021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4pPr>
      <a:lvl5pPr marL="216027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5pPr>
      <a:lvl6pPr marL="264033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6pPr>
      <a:lvl7pPr marL="312039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7pPr>
      <a:lvl8pPr marL="360045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8pPr>
      <a:lvl9pPr marL="4080510" indent="-240030" algn="l" defTabSz="960120" rtl="0" eaLnBrk="1" latinLnBrk="0" hangingPunct="1">
        <a:lnSpc>
          <a:spcPct val="90000"/>
        </a:lnSpc>
        <a:spcBef>
          <a:spcPts val="525"/>
        </a:spcBef>
        <a:buFont typeface="Arial" panose="020B0604020202020204" pitchFamily="34" charset="0"/>
        <a:buChar char="•"/>
        <a:defRPr sz="1890" kern="1200">
          <a:solidFill>
            <a:schemeClr val="tx1"/>
          </a:solidFill>
          <a:latin typeface="+mn-lt"/>
          <a:ea typeface="+mn-ea"/>
          <a:cs typeface="+mn-cs"/>
        </a:defRPr>
      </a:lvl9pPr>
    </p:bodyStyle>
    <p:otherStyle>
      <a:defPPr>
        <a:defRPr lang="en-US"/>
      </a:defPPr>
      <a:lvl1pPr marL="0" algn="l" defTabSz="960120" rtl="0" eaLnBrk="1" latinLnBrk="0" hangingPunct="1">
        <a:defRPr sz="1890" kern="1200">
          <a:solidFill>
            <a:schemeClr val="tx1"/>
          </a:solidFill>
          <a:latin typeface="+mn-lt"/>
          <a:ea typeface="+mn-ea"/>
          <a:cs typeface="+mn-cs"/>
        </a:defRPr>
      </a:lvl1pPr>
      <a:lvl2pPr marL="480060" algn="l" defTabSz="960120" rtl="0" eaLnBrk="1" latinLnBrk="0" hangingPunct="1">
        <a:defRPr sz="1890" kern="1200">
          <a:solidFill>
            <a:schemeClr val="tx1"/>
          </a:solidFill>
          <a:latin typeface="+mn-lt"/>
          <a:ea typeface="+mn-ea"/>
          <a:cs typeface="+mn-cs"/>
        </a:defRPr>
      </a:lvl2pPr>
      <a:lvl3pPr marL="960120" algn="l" defTabSz="960120" rtl="0" eaLnBrk="1" latinLnBrk="0" hangingPunct="1">
        <a:defRPr sz="1890" kern="1200">
          <a:solidFill>
            <a:schemeClr val="tx1"/>
          </a:solidFill>
          <a:latin typeface="+mn-lt"/>
          <a:ea typeface="+mn-ea"/>
          <a:cs typeface="+mn-cs"/>
        </a:defRPr>
      </a:lvl3pPr>
      <a:lvl4pPr marL="1440180" algn="l" defTabSz="960120" rtl="0" eaLnBrk="1" latinLnBrk="0" hangingPunct="1">
        <a:defRPr sz="1890" kern="1200">
          <a:solidFill>
            <a:schemeClr val="tx1"/>
          </a:solidFill>
          <a:latin typeface="+mn-lt"/>
          <a:ea typeface="+mn-ea"/>
          <a:cs typeface="+mn-cs"/>
        </a:defRPr>
      </a:lvl4pPr>
      <a:lvl5pPr marL="1920240" algn="l" defTabSz="960120" rtl="0" eaLnBrk="1" latinLnBrk="0" hangingPunct="1">
        <a:defRPr sz="1890" kern="1200">
          <a:solidFill>
            <a:schemeClr val="tx1"/>
          </a:solidFill>
          <a:latin typeface="+mn-lt"/>
          <a:ea typeface="+mn-ea"/>
          <a:cs typeface="+mn-cs"/>
        </a:defRPr>
      </a:lvl5pPr>
      <a:lvl6pPr marL="2400300" algn="l" defTabSz="960120" rtl="0" eaLnBrk="1" latinLnBrk="0" hangingPunct="1">
        <a:defRPr sz="1890" kern="1200">
          <a:solidFill>
            <a:schemeClr val="tx1"/>
          </a:solidFill>
          <a:latin typeface="+mn-lt"/>
          <a:ea typeface="+mn-ea"/>
          <a:cs typeface="+mn-cs"/>
        </a:defRPr>
      </a:lvl6pPr>
      <a:lvl7pPr marL="2880360" algn="l" defTabSz="960120" rtl="0" eaLnBrk="1" latinLnBrk="0" hangingPunct="1">
        <a:defRPr sz="1890" kern="1200">
          <a:solidFill>
            <a:schemeClr val="tx1"/>
          </a:solidFill>
          <a:latin typeface="+mn-lt"/>
          <a:ea typeface="+mn-ea"/>
          <a:cs typeface="+mn-cs"/>
        </a:defRPr>
      </a:lvl7pPr>
      <a:lvl8pPr marL="3360420" algn="l" defTabSz="960120" rtl="0" eaLnBrk="1" latinLnBrk="0" hangingPunct="1">
        <a:defRPr sz="1890" kern="1200">
          <a:solidFill>
            <a:schemeClr val="tx1"/>
          </a:solidFill>
          <a:latin typeface="+mn-lt"/>
          <a:ea typeface="+mn-ea"/>
          <a:cs typeface="+mn-cs"/>
        </a:defRPr>
      </a:lvl8pPr>
      <a:lvl9pPr marL="3840480" algn="l" defTabSz="960120" rtl="0" eaLnBrk="1" latinLnBrk="0" hangingPunct="1">
        <a:defRPr sz="189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FED0B38-B41C-B812-56F3-DD99E4620EC7}"/>
              </a:ext>
            </a:extLst>
          </p:cNvPr>
          <p:cNvSpPr/>
          <p:nvPr/>
        </p:nvSpPr>
        <p:spPr>
          <a:xfrm>
            <a:off x="401753" y="3895546"/>
            <a:ext cx="2702004" cy="535259"/>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TextBox 4">
            <a:extLst>
              <a:ext uri="{FF2B5EF4-FFF2-40B4-BE49-F238E27FC236}">
                <a16:creationId xmlns:a16="http://schemas.microsoft.com/office/drawing/2014/main" id="{E515FBC2-8CBA-EC2F-4F2F-DDDE5BFB48EF}"/>
              </a:ext>
            </a:extLst>
          </p:cNvPr>
          <p:cNvSpPr txBox="1"/>
          <p:nvPr/>
        </p:nvSpPr>
        <p:spPr>
          <a:xfrm>
            <a:off x="401753" y="297117"/>
            <a:ext cx="3051333" cy="400110"/>
          </a:xfrm>
          <a:prstGeom prst="rect">
            <a:avLst/>
          </a:prstGeom>
          <a:noFill/>
        </p:spPr>
        <p:txBody>
          <a:bodyPr wrap="square" rtlCol="0">
            <a:spAutoFit/>
          </a:bodyPr>
          <a:lstStyle/>
          <a:p>
            <a:r>
              <a:rPr lang="en-US" sz="2000" b="1" dirty="0"/>
              <a:t>Decision Situation</a:t>
            </a:r>
          </a:p>
        </p:txBody>
      </p:sp>
      <p:sp>
        <p:nvSpPr>
          <p:cNvPr id="6" name="Rectangle 5">
            <a:extLst>
              <a:ext uri="{FF2B5EF4-FFF2-40B4-BE49-F238E27FC236}">
                <a16:creationId xmlns:a16="http://schemas.microsoft.com/office/drawing/2014/main" id="{F8B2D3F1-5406-0D07-8D1D-CAF8E47357DE}"/>
              </a:ext>
            </a:extLst>
          </p:cNvPr>
          <p:cNvSpPr/>
          <p:nvPr/>
        </p:nvSpPr>
        <p:spPr>
          <a:xfrm>
            <a:off x="4092499" y="1702422"/>
            <a:ext cx="2702004" cy="535259"/>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TextBox 6">
            <a:extLst>
              <a:ext uri="{FF2B5EF4-FFF2-40B4-BE49-F238E27FC236}">
                <a16:creationId xmlns:a16="http://schemas.microsoft.com/office/drawing/2014/main" id="{A3DC9D04-124B-CE3B-4671-8D5BF345F039}"/>
              </a:ext>
            </a:extLst>
          </p:cNvPr>
          <p:cNvSpPr txBox="1"/>
          <p:nvPr/>
        </p:nvSpPr>
        <p:spPr>
          <a:xfrm>
            <a:off x="4011068" y="298288"/>
            <a:ext cx="3045203" cy="400110"/>
          </a:xfrm>
          <a:prstGeom prst="rect">
            <a:avLst/>
          </a:prstGeom>
          <a:noFill/>
        </p:spPr>
        <p:txBody>
          <a:bodyPr wrap="square" rtlCol="0">
            <a:spAutoFit/>
          </a:bodyPr>
          <a:lstStyle/>
          <a:p>
            <a:r>
              <a:rPr lang="en-US" sz="2000" b="1" dirty="0"/>
              <a:t>First-Step Actions </a:t>
            </a:r>
          </a:p>
        </p:txBody>
      </p:sp>
      <p:sp>
        <p:nvSpPr>
          <p:cNvPr id="10" name="Rectangle 9">
            <a:extLst>
              <a:ext uri="{FF2B5EF4-FFF2-40B4-BE49-F238E27FC236}">
                <a16:creationId xmlns:a16="http://schemas.microsoft.com/office/drawing/2014/main" id="{10DEE894-3339-55BE-DF33-64222DAF1CDB}"/>
              </a:ext>
            </a:extLst>
          </p:cNvPr>
          <p:cNvSpPr/>
          <p:nvPr/>
        </p:nvSpPr>
        <p:spPr>
          <a:xfrm>
            <a:off x="4092499" y="3895546"/>
            <a:ext cx="2702004" cy="535259"/>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Rectangle 10">
            <a:extLst>
              <a:ext uri="{FF2B5EF4-FFF2-40B4-BE49-F238E27FC236}">
                <a16:creationId xmlns:a16="http://schemas.microsoft.com/office/drawing/2014/main" id="{9A97DBBA-4537-8256-AE26-B2197003A334}"/>
              </a:ext>
            </a:extLst>
          </p:cNvPr>
          <p:cNvSpPr/>
          <p:nvPr/>
        </p:nvSpPr>
        <p:spPr>
          <a:xfrm>
            <a:off x="4092561" y="6038744"/>
            <a:ext cx="2702004" cy="535259"/>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Rectangle 11">
            <a:extLst>
              <a:ext uri="{FF2B5EF4-FFF2-40B4-BE49-F238E27FC236}">
                <a16:creationId xmlns:a16="http://schemas.microsoft.com/office/drawing/2014/main" id="{BAA9B01F-1FF4-91B7-9373-F8531AAAC66B}"/>
              </a:ext>
            </a:extLst>
          </p:cNvPr>
          <p:cNvSpPr/>
          <p:nvPr/>
        </p:nvSpPr>
        <p:spPr>
          <a:xfrm>
            <a:off x="7988301" y="1088539"/>
            <a:ext cx="2702004" cy="535259"/>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a:extLst>
              <a:ext uri="{FF2B5EF4-FFF2-40B4-BE49-F238E27FC236}">
                <a16:creationId xmlns:a16="http://schemas.microsoft.com/office/drawing/2014/main" id="{5132BEDC-A510-1C2A-5B39-81EFC689F77B}"/>
              </a:ext>
            </a:extLst>
          </p:cNvPr>
          <p:cNvSpPr/>
          <p:nvPr/>
        </p:nvSpPr>
        <p:spPr>
          <a:xfrm>
            <a:off x="7988300" y="2211095"/>
            <a:ext cx="2702004" cy="535259"/>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 name="Rectangle 13">
            <a:extLst>
              <a:ext uri="{FF2B5EF4-FFF2-40B4-BE49-F238E27FC236}">
                <a16:creationId xmlns:a16="http://schemas.microsoft.com/office/drawing/2014/main" id="{4DF50020-B710-7F85-97E5-19B745DD3378}"/>
              </a:ext>
            </a:extLst>
          </p:cNvPr>
          <p:cNvSpPr/>
          <p:nvPr/>
        </p:nvSpPr>
        <p:spPr>
          <a:xfrm>
            <a:off x="7977150" y="3333651"/>
            <a:ext cx="2702004" cy="535259"/>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5" name="Rectangle 14">
            <a:extLst>
              <a:ext uri="{FF2B5EF4-FFF2-40B4-BE49-F238E27FC236}">
                <a16:creationId xmlns:a16="http://schemas.microsoft.com/office/drawing/2014/main" id="{5181F499-C872-E2A4-1C91-7AB57865887B}"/>
              </a:ext>
            </a:extLst>
          </p:cNvPr>
          <p:cNvSpPr/>
          <p:nvPr/>
        </p:nvSpPr>
        <p:spPr>
          <a:xfrm>
            <a:off x="7977149" y="4456207"/>
            <a:ext cx="2702004" cy="535259"/>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Rectangle 15">
            <a:extLst>
              <a:ext uri="{FF2B5EF4-FFF2-40B4-BE49-F238E27FC236}">
                <a16:creationId xmlns:a16="http://schemas.microsoft.com/office/drawing/2014/main" id="{269B7340-D9A1-584B-B877-A50453D3E20D}"/>
              </a:ext>
            </a:extLst>
          </p:cNvPr>
          <p:cNvSpPr/>
          <p:nvPr/>
        </p:nvSpPr>
        <p:spPr>
          <a:xfrm>
            <a:off x="7988301" y="5415212"/>
            <a:ext cx="2702004" cy="535259"/>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Rectangle 16">
            <a:extLst>
              <a:ext uri="{FF2B5EF4-FFF2-40B4-BE49-F238E27FC236}">
                <a16:creationId xmlns:a16="http://schemas.microsoft.com/office/drawing/2014/main" id="{6A500668-D137-6B22-CBB5-A1ED0D83BE85}"/>
              </a:ext>
            </a:extLst>
          </p:cNvPr>
          <p:cNvSpPr/>
          <p:nvPr/>
        </p:nvSpPr>
        <p:spPr>
          <a:xfrm>
            <a:off x="7988300" y="6537768"/>
            <a:ext cx="2702004" cy="535259"/>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TextBox 17">
            <a:extLst>
              <a:ext uri="{FF2B5EF4-FFF2-40B4-BE49-F238E27FC236}">
                <a16:creationId xmlns:a16="http://schemas.microsoft.com/office/drawing/2014/main" id="{A34D5DF2-B7FE-AA41-8693-15B7A525A15B}"/>
              </a:ext>
            </a:extLst>
          </p:cNvPr>
          <p:cNvSpPr txBox="1"/>
          <p:nvPr/>
        </p:nvSpPr>
        <p:spPr>
          <a:xfrm>
            <a:off x="7872855" y="289947"/>
            <a:ext cx="3792874" cy="400110"/>
          </a:xfrm>
          <a:prstGeom prst="rect">
            <a:avLst/>
          </a:prstGeom>
          <a:noFill/>
        </p:spPr>
        <p:txBody>
          <a:bodyPr wrap="square" rtlCol="0">
            <a:spAutoFit/>
          </a:bodyPr>
          <a:lstStyle/>
          <a:p>
            <a:r>
              <a:rPr lang="en-US" sz="2000" b="1" dirty="0"/>
              <a:t>Outcome Scenarios</a:t>
            </a:r>
          </a:p>
        </p:txBody>
      </p:sp>
      <p:sp>
        <p:nvSpPr>
          <p:cNvPr id="19" name="TextBox 18">
            <a:extLst>
              <a:ext uri="{FF2B5EF4-FFF2-40B4-BE49-F238E27FC236}">
                <a16:creationId xmlns:a16="http://schemas.microsoft.com/office/drawing/2014/main" id="{49A3641B-92F1-817A-8ADA-523F5300862D}"/>
              </a:ext>
            </a:extLst>
          </p:cNvPr>
          <p:cNvSpPr txBox="1"/>
          <p:nvPr/>
        </p:nvSpPr>
        <p:spPr>
          <a:xfrm>
            <a:off x="10723756" y="907201"/>
            <a:ext cx="1631007" cy="923330"/>
          </a:xfrm>
          <a:prstGeom prst="rect">
            <a:avLst/>
          </a:prstGeom>
          <a:noFill/>
        </p:spPr>
        <p:txBody>
          <a:bodyPr wrap="square" rtlCol="0">
            <a:spAutoFit/>
          </a:bodyPr>
          <a:lstStyle/>
          <a:p>
            <a:r>
              <a:rPr lang="en-US" sz="1800" dirty="0"/>
              <a:t>Strong:</a:t>
            </a:r>
          </a:p>
          <a:p>
            <a:r>
              <a:rPr lang="en-US" sz="1800" dirty="0"/>
              <a:t>Weak:</a:t>
            </a:r>
          </a:p>
          <a:p>
            <a:r>
              <a:rPr lang="en-US" sz="1800" dirty="0"/>
              <a:t>Likeliness:</a:t>
            </a:r>
          </a:p>
        </p:txBody>
      </p:sp>
      <p:sp>
        <p:nvSpPr>
          <p:cNvPr id="25" name="TextBox 24">
            <a:extLst>
              <a:ext uri="{FF2B5EF4-FFF2-40B4-BE49-F238E27FC236}">
                <a16:creationId xmlns:a16="http://schemas.microsoft.com/office/drawing/2014/main" id="{DE8824E9-075B-3DD6-122F-1487B65BA947}"/>
              </a:ext>
            </a:extLst>
          </p:cNvPr>
          <p:cNvSpPr txBox="1"/>
          <p:nvPr/>
        </p:nvSpPr>
        <p:spPr>
          <a:xfrm>
            <a:off x="4001197" y="2377022"/>
            <a:ext cx="1298112" cy="369332"/>
          </a:xfrm>
          <a:prstGeom prst="rect">
            <a:avLst/>
          </a:prstGeom>
          <a:noFill/>
        </p:spPr>
        <p:txBody>
          <a:bodyPr wrap="none" rtlCol="0">
            <a:spAutoFit/>
          </a:bodyPr>
          <a:lstStyle/>
          <a:p>
            <a:r>
              <a:rPr lang="en-US" sz="1800" dirty="0"/>
              <a:t>Evaluation:</a:t>
            </a:r>
          </a:p>
        </p:txBody>
      </p:sp>
      <p:sp>
        <p:nvSpPr>
          <p:cNvPr id="26" name="TextBox 25">
            <a:extLst>
              <a:ext uri="{FF2B5EF4-FFF2-40B4-BE49-F238E27FC236}">
                <a16:creationId xmlns:a16="http://schemas.microsoft.com/office/drawing/2014/main" id="{BC12DCE1-75CF-C89F-E9F7-CF685E0E7C6F}"/>
              </a:ext>
            </a:extLst>
          </p:cNvPr>
          <p:cNvSpPr txBox="1"/>
          <p:nvPr/>
        </p:nvSpPr>
        <p:spPr>
          <a:xfrm>
            <a:off x="4001197" y="4580520"/>
            <a:ext cx="1298112" cy="369332"/>
          </a:xfrm>
          <a:prstGeom prst="rect">
            <a:avLst/>
          </a:prstGeom>
          <a:noFill/>
        </p:spPr>
        <p:txBody>
          <a:bodyPr wrap="none" rtlCol="0">
            <a:spAutoFit/>
          </a:bodyPr>
          <a:lstStyle/>
          <a:p>
            <a:r>
              <a:rPr lang="en-US" sz="1800" dirty="0"/>
              <a:t>Evaluation:</a:t>
            </a:r>
          </a:p>
        </p:txBody>
      </p:sp>
      <p:sp>
        <p:nvSpPr>
          <p:cNvPr id="27" name="TextBox 26">
            <a:extLst>
              <a:ext uri="{FF2B5EF4-FFF2-40B4-BE49-F238E27FC236}">
                <a16:creationId xmlns:a16="http://schemas.microsoft.com/office/drawing/2014/main" id="{125AE87C-6A0E-45A1-0397-B4284A9ADA1C}"/>
              </a:ext>
            </a:extLst>
          </p:cNvPr>
          <p:cNvSpPr txBox="1"/>
          <p:nvPr/>
        </p:nvSpPr>
        <p:spPr>
          <a:xfrm>
            <a:off x="4061868" y="6672688"/>
            <a:ext cx="1298112" cy="369332"/>
          </a:xfrm>
          <a:prstGeom prst="rect">
            <a:avLst/>
          </a:prstGeom>
          <a:noFill/>
        </p:spPr>
        <p:txBody>
          <a:bodyPr wrap="none" rtlCol="0">
            <a:spAutoFit/>
          </a:bodyPr>
          <a:lstStyle/>
          <a:p>
            <a:r>
              <a:rPr lang="en-US" sz="1800" dirty="0"/>
              <a:t>Evaluation:</a:t>
            </a:r>
          </a:p>
        </p:txBody>
      </p:sp>
      <p:sp>
        <p:nvSpPr>
          <p:cNvPr id="28" name="TextBox 27">
            <a:extLst>
              <a:ext uri="{FF2B5EF4-FFF2-40B4-BE49-F238E27FC236}">
                <a16:creationId xmlns:a16="http://schemas.microsoft.com/office/drawing/2014/main" id="{3B31911E-9374-CAE1-5E3C-C7487B82A5F0}"/>
              </a:ext>
            </a:extLst>
          </p:cNvPr>
          <p:cNvSpPr txBox="1"/>
          <p:nvPr/>
        </p:nvSpPr>
        <p:spPr>
          <a:xfrm>
            <a:off x="10739963" y="2017057"/>
            <a:ext cx="1631007" cy="923330"/>
          </a:xfrm>
          <a:prstGeom prst="rect">
            <a:avLst/>
          </a:prstGeom>
          <a:noFill/>
        </p:spPr>
        <p:txBody>
          <a:bodyPr wrap="square" rtlCol="0">
            <a:spAutoFit/>
          </a:bodyPr>
          <a:lstStyle/>
          <a:p>
            <a:r>
              <a:rPr lang="en-US" sz="1800" dirty="0"/>
              <a:t>Strong:</a:t>
            </a:r>
          </a:p>
          <a:p>
            <a:r>
              <a:rPr lang="en-US" sz="1800" dirty="0"/>
              <a:t>Weak:</a:t>
            </a:r>
          </a:p>
          <a:p>
            <a:r>
              <a:rPr lang="en-US" sz="1800" dirty="0"/>
              <a:t>Likeliness:</a:t>
            </a:r>
          </a:p>
        </p:txBody>
      </p:sp>
      <p:sp>
        <p:nvSpPr>
          <p:cNvPr id="29" name="TextBox 28">
            <a:extLst>
              <a:ext uri="{FF2B5EF4-FFF2-40B4-BE49-F238E27FC236}">
                <a16:creationId xmlns:a16="http://schemas.microsoft.com/office/drawing/2014/main" id="{698E7E24-591F-56FE-9511-C11B8CC763D7}"/>
              </a:ext>
            </a:extLst>
          </p:cNvPr>
          <p:cNvSpPr txBox="1"/>
          <p:nvPr/>
        </p:nvSpPr>
        <p:spPr>
          <a:xfrm>
            <a:off x="10723756" y="3143148"/>
            <a:ext cx="1631007" cy="923330"/>
          </a:xfrm>
          <a:prstGeom prst="rect">
            <a:avLst/>
          </a:prstGeom>
          <a:noFill/>
        </p:spPr>
        <p:txBody>
          <a:bodyPr wrap="square" rtlCol="0">
            <a:spAutoFit/>
          </a:bodyPr>
          <a:lstStyle/>
          <a:p>
            <a:r>
              <a:rPr lang="en-US" sz="1800" dirty="0"/>
              <a:t>Strong:</a:t>
            </a:r>
          </a:p>
          <a:p>
            <a:r>
              <a:rPr lang="en-US" sz="1800" dirty="0"/>
              <a:t>Weak:</a:t>
            </a:r>
          </a:p>
          <a:p>
            <a:r>
              <a:rPr lang="en-US" sz="1800" dirty="0"/>
              <a:t>Likeliness:</a:t>
            </a:r>
          </a:p>
        </p:txBody>
      </p:sp>
      <p:sp>
        <p:nvSpPr>
          <p:cNvPr id="30" name="TextBox 29">
            <a:extLst>
              <a:ext uri="{FF2B5EF4-FFF2-40B4-BE49-F238E27FC236}">
                <a16:creationId xmlns:a16="http://schemas.microsoft.com/office/drawing/2014/main" id="{13FC0BE9-5CF7-7761-F8B8-1A1AEA5CB9F7}"/>
              </a:ext>
            </a:extLst>
          </p:cNvPr>
          <p:cNvSpPr txBox="1"/>
          <p:nvPr/>
        </p:nvSpPr>
        <p:spPr>
          <a:xfrm>
            <a:off x="10739963" y="4253004"/>
            <a:ext cx="1631007" cy="923330"/>
          </a:xfrm>
          <a:prstGeom prst="rect">
            <a:avLst/>
          </a:prstGeom>
          <a:noFill/>
        </p:spPr>
        <p:txBody>
          <a:bodyPr wrap="square" rtlCol="0">
            <a:spAutoFit/>
          </a:bodyPr>
          <a:lstStyle/>
          <a:p>
            <a:r>
              <a:rPr lang="en-US" sz="1800" dirty="0"/>
              <a:t>Strong:</a:t>
            </a:r>
          </a:p>
          <a:p>
            <a:r>
              <a:rPr lang="en-US" sz="1800" dirty="0"/>
              <a:t>Weak:</a:t>
            </a:r>
          </a:p>
          <a:p>
            <a:r>
              <a:rPr lang="en-US" sz="1800" dirty="0"/>
              <a:t>Likeliness:</a:t>
            </a:r>
          </a:p>
        </p:txBody>
      </p:sp>
      <p:sp>
        <p:nvSpPr>
          <p:cNvPr id="31" name="TextBox 30">
            <a:extLst>
              <a:ext uri="{FF2B5EF4-FFF2-40B4-BE49-F238E27FC236}">
                <a16:creationId xmlns:a16="http://schemas.microsoft.com/office/drawing/2014/main" id="{17966C0A-F1B9-F1C9-DF67-B579E8356B71}"/>
              </a:ext>
            </a:extLst>
          </p:cNvPr>
          <p:cNvSpPr txBox="1"/>
          <p:nvPr/>
        </p:nvSpPr>
        <p:spPr>
          <a:xfrm>
            <a:off x="10745119" y="5183817"/>
            <a:ext cx="1631007" cy="923330"/>
          </a:xfrm>
          <a:prstGeom prst="rect">
            <a:avLst/>
          </a:prstGeom>
          <a:noFill/>
        </p:spPr>
        <p:txBody>
          <a:bodyPr wrap="square" rtlCol="0">
            <a:spAutoFit/>
          </a:bodyPr>
          <a:lstStyle/>
          <a:p>
            <a:r>
              <a:rPr lang="en-US" sz="1800" dirty="0"/>
              <a:t>Strong:</a:t>
            </a:r>
          </a:p>
          <a:p>
            <a:r>
              <a:rPr lang="en-US" sz="1800" dirty="0"/>
              <a:t>Weak:</a:t>
            </a:r>
          </a:p>
          <a:p>
            <a:r>
              <a:rPr lang="en-US" sz="1800" dirty="0"/>
              <a:t>Likeliness:</a:t>
            </a:r>
          </a:p>
        </p:txBody>
      </p:sp>
      <p:sp>
        <p:nvSpPr>
          <p:cNvPr id="32" name="TextBox 31">
            <a:extLst>
              <a:ext uri="{FF2B5EF4-FFF2-40B4-BE49-F238E27FC236}">
                <a16:creationId xmlns:a16="http://schemas.microsoft.com/office/drawing/2014/main" id="{0EB9A2CC-BB99-D496-1508-500F4E6A21FF}"/>
              </a:ext>
            </a:extLst>
          </p:cNvPr>
          <p:cNvSpPr txBox="1"/>
          <p:nvPr/>
        </p:nvSpPr>
        <p:spPr>
          <a:xfrm>
            <a:off x="10761326" y="6306374"/>
            <a:ext cx="1631007" cy="923330"/>
          </a:xfrm>
          <a:prstGeom prst="rect">
            <a:avLst/>
          </a:prstGeom>
          <a:noFill/>
        </p:spPr>
        <p:txBody>
          <a:bodyPr wrap="square" rtlCol="0">
            <a:spAutoFit/>
          </a:bodyPr>
          <a:lstStyle/>
          <a:p>
            <a:r>
              <a:rPr lang="en-US" sz="1800" dirty="0"/>
              <a:t>Strong:</a:t>
            </a:r>
          </a:p>
          <a:p>
            <a:r>
              <a:rPr lang="en-US" sz="1800" dirty="0"/>
              <a:t>Weak:</a:t>
            </a:r>
          </a:p>
          <a:p>
            <a:r>
              <a:rPr lang="en-US" sz="1800" dirty="0"/>
              <a:t>Likeliness:</a:t>
            </a:r>
          </a:p>
        </p:txBody>
      </p:sp>
      <p:sp>
        <p:nvSpPr>
          <p:cNvPr id="2" name="TextBox 1">
            <a:extLst>
              <a:ext uri="{FF2B5EF4-FFF2-40B4-BE49-F238E27FC236}">
                <a16:creationId xmlns:a16="http://schemas.microsoft.com/office/drawing/2014/main" id="{BD1399DB-03A6-A34C-9FC2-195F05969FA4}"/>
              </a:ext>
            </a:extLst>
          </p:cNvPr>
          <p:cNvSpPr txBox="1"/>
          <p:nvPr/>
        </p:nvSpPr>
        <p:spPr>
          <a:xfrm>
            <a:off x="7885047" y="732279"/>
            <a:ext cx="856325" cy="369332"/>
          </a:xfrm>
          <a:prstGeom prst="rect">
            <a:avLst/>
          </a:prstGeom>
          <a:noFill/>
        </p:spPr>
        <p:txBody>
          <a:bodyPr wrap="none" rtlCol="0">
            <a:spAutoFit/>
          </a:bodyPr>
          <a:lstStyle/>
          <a:p>
            <a:r>
              <a:rPr lang="en-US" dirty="0"/>
              <a:t>Name</a:t>
            </a:r>
            <a:r>
              <a:rPr lang="en-US" sz="1800" dirty="0"/>
              <a:t>:</a:t>
            </a:r>
          </a:p>
        </p:txBody>
      </p:sp>
      <p:sp>
        <p:nvSpPr>
          <p:cNvPr id="3" name="TextBox 2">
            <a:extLst>
              <a:ext uri="{FF2B5EF4-FFF2-40B4-BE49-F238E27FC236}">
                <a16:creationId xmlns:a16="http://schemas.microsoft.com/office/drawing/2014/main" id="{1FC245DC-8276-38DC-9650-3D60987F6377}"/>
              </a:ext>
            </a:extLst>
          </p:cNvPr>
          <p:cNvSpPr txBox="1"/>
          <p:nvPr/>
        </p:nvSpPr>
        <p:spPr>
          <a:xfrm>
            <a:off x="7915527" y="1860039"/>
            <a:ext cx="856325" cy="369332"/>
          </a:xfrm>
          <a:prstGeom prst="rect">
            <a:avLst/>
          </a:prstGeom>
          <a:noFill/>
        </p:spPr>
        <p:txBody>
          <a:bodyPr wrap="none" rtlCol="0">
            <a:spAutoFit/>
          </a:bodyPr>
          <a:lstStyle/>
          <a:p>
            <a:r>
              <a:rPr lang="en-US" dirty="0"/>
              <a:t>Name</a:t>
            </a:r>
            <a:r>
              <a:rPr lang="en-US" sz="1800" dirty="0"/>
              <a:t>:</a:t>
            </a:r>
          </a:p>
        </p:txBody>
      </p:sp>
      <p:sp>
        <p:nvSpPr>
          <p:cNvPr id="8" name="TextBox 7">
            <a:extLst>
              <a:ext uri="{FF2B5EF4-FFF2-40B4-BE49-F238E27FC236}">
                <a16:creationId xmlns:a16="http://schemas.microsoft.com/office/drawing/2014/main" id="{45FEEC7A-B068-C096-644B-3413C4382F7F}"/>
              </a:ext>
            </a:extLst>
          </p:cNvPr>
          <p:cNvSpPr txBox="1"/>
          <p:nvPr/>
        </p:nvSpPr>
        <p:spPr>
          <a:xfrm>
            <a:off x="7878951" y="2981703"/>
            <a:ext cx="856325" cy="369332"/>
          </a:xfrm>
          <a:prstGeom prst="rect">
            <a:avLst/>
          </a:prstGeom>
          <a:noFill/>
        </p:spPr>
        <p:txBody>
          <a:bodyPr wrap="none" rtlCol="0">
            <a:spAutoFit/>
          </a:bodyPr>
          <a:lstStyle/>
          <a:p>
            <a:r>
              <a:rPr lang="en-US" dirty="0"/>
              <a:t>Name</a:t>
            </a:r>
            <a:r>
              <a:rPr lang="en-US" sz="1800" dirty="0"/>
              <a:t>:</a:t>
            </a:r>
          </a:p>
        </p:txBody>
      </p:sp>
      <p:sp>
        <p:nvSpPr>
          <p:cNvPr id="20" name="TextBox 19">
            <a:extLst>
              <a:ext uri="{FF2B5EF4-FFF2-40B4-BE49-F238E27FC236}">
                <a16:creationId xmlns:a16="http://schemas.microsoft.com/office/drawing/2014/main" id="{96E18E16-B053-79C4-583C-CD0ED2D3BB0E}"/>
              </a:ext>
            </a:extLst>
          </p:cNvPr>
          <p:cNvSpPr txBox="1"/>
          <p:nvPr/>
        </p:nvSpPr>
        <p:spPr>
          <a:xfrm>
            <a:off x="7909431" y="4109463"/>
            <a:ext cx="856325" cy="369332"/>
          </a:xfrm>
          <a:prstGeom prst="rect">
            <a:avLst/>
          </a:prstGeom>
          <a:noFill/>
        </p:spPr>
        <p:txBody>
          <a:bodyPr wrap="none" rtlCol="0">
            <a:spAutoFit/>
          </a:bodyPr>
          <a:lstStyle/>
          <a:p>
            <a:r>
              <a:rPr lang="en-US" dirty="0"/>
              <a:t>Name</a:t>
            </a:r>
            <a:r>
              <a:rPr lang="en-US" sz="1800" dirty="0"/>
              <a:t>:</a:t>
            </a:r>
          </a:p>
        </p:txBody>
      </p:sp>
      <p:sp>
        <p:nvSpPr>
          <p:cNvPr id="21" name="TextBox 20">
            <a:extLst>
              <a:ext uri="{FF2B5EF4-FFF2-40B4-BE49-F238E27FC236}">
                <a16:creationId xmlns:a16="http://schemas.microsoft.com/office/drawing/2014/main" id="{528563F1-D854-F029-0E29-3268BD579877}"/>
              </a:ext>
            </a:extLst>
          </p:cNvPr>
          <p:cNvSpPr txBox="1"/>
          <p:nvPr/>
        </p:nvSpPr>
        <p:spPr>
          <a:xfrm>
            <a:off x="7866759" y="5066535"/>
            <a:ext cx="856325" cy="369332"/>
          </a:xfrm>
          <a:prstGeom prst="rect">
            <a:avLst/>
          </a:prstGeom>
          <a:noFill/>
        </p:spPr>
        <p:txBody>
          <a:bodyPr wrap="none" rtlCol="0">
            <a:spAutoFit/>
          </a:bodyPr>
          <a:lstStyle/>
          <a:p>
            <a:r>
              <a:rPr lang="en-US" dirty="0"/>
              <a:t>Name</a:t>
            </a:r>
            <a:r>
              <a:rPr lang="en-US" sz="1800" dirty="0"/>
              <a:t>:</a:t>
            </a:r>
          </a:p>
        </p:txBody>
      </p:sp>
      <p:sp>
        <p:nvSpPr>
          <p:cNvPr id="22" name="TextBox 21">
            <a:extLst>
              <a:ext uri="{FF2B5EF4-FFF2-40B4-BE49-F238E27FC236}">
                <a16:creationId xmlns:a16="http://schemas.microsoft.com/office/drawing/2014/main" id="{49386BA6-A7AC-237F-07F2-42D12A1FE693}"/>
              </a:ext>
            </a:extLst>
          </p:cNvPr>
          <p:cNvSpPr txBox="1"/>
          <p:nvPr/>
        </p:nvSpPr>
        <p:spPr>
          <a:xfrm>
            <a:off x="7897239" y="6194295"/>
            <a:ext cx="856325" cy="369332"/>
          </a:xfrm>
          <a:prstGeom prst="rect">
            <a:avLst/>
          </a:prstGeom>
          <a:noFill/>
        </p:spPr>
        <p:txBody>
          <a:bodyPr wrap="none" rtlCol="0">
            <a:spAutoFit/>
          </a:bodyPr>
          <a:lstStyle/>
          <a:p>
            <a:r>
              <a:rPr lang="en-US" dirty="0"/>
              <a:t>Name</a:t>
            </a:r>
            <a:r>
              <a:rPr lang="en-US" sz="1800" dirty="0"/>
              <a:t>:</a:t>
            </a:r>
          </a:p>
        </p:txBody>
      </p:sp>
      <p:sp>
        <p:nvSpPr>
          <p:cNvPr id="23" name="TextBox 22">
            <a:extLst>
              <a:ext uri="{FF2B5EF4-FFF2-40B4-BE49-F238E27FC236}">
                <a16:creationId xmlns:a16="http://schemas.microsoft.com/office/drawing/2014/main" id="{8C714B38-312F-170E-F270-7DB261047B75}"/>
              </a:ext>
            </a:extLst>
          </p:cNvPr>
          <p:cNvSpPr txBox="1"/>
          <p:nvPr/>
        </p:nvSpPr>
        <p:spPr>
          <a:xfrm>
            <a:off x="4038471" y="1323591"/>
            <a:ext cx="856325" cy="369332"/>
          </a:xfrm>
          <a:prstGeom prst="rect">
            <a:avLst/>
          </a:prstGeom>
          <a:noFill/>
        </p:spPr>
        <p:txBody>
          <a:bodyPr wrap="none" rtlCol="0">
            <a:spAutoFit/>
          </a:bodyPr>
          <a:lstStyle/>
          <a:p>
            <a:r>
              <a:rPr lang="en-US" dirty="0"/>
              <a:t>Name</a:t>
            </a:r>
            <a:r>
              <a:rPr lang="en-US" sz="1800" dirty="0"/>
              <a:t>:</a:t>
            </a:r>
          </a:p>
        </p:txBody>
      </p:sp>
      <p:sp>
        <p:nvSpPr>
          <p:cNvPr id="24" name="TextBox 23">
            <a:extLst>
              <a:ext uri="{FF2B5EF4-FFF2-40B4-BE49-F238E27FC236}">
                <a16:creationId xmlns:a16="http://schemas.microsoft.com/office/drawing/2014/main" id="{172F1C40-00DF-416C-D256-DC23037A2FFE}"/>
              </a:ext>
            </a:extLst>
          </p:cNvPr>
          <p:cNvSpPr txBox="1"/>
          <p:nvPr/>
        </p:nvSpPr>
        <p:spPr>
          <a:xfrm>
            <a:off x="4055782" y="3537679"/>
            <a:ext cx="1036455" cy="369332"/>
          </a:xfrm>
          <a:prstGeom prst="rect">
            <a:avLst/>
          </a:prstGeom>
          <a:noFill/>
        </p:spPr>
        <p:txBody>
          <a:bodyPr wrap="square" rtlCol="0">
            <a:spAutoFit/>
          </a:bodyPr>
          <a:lstStyle/>
          <a:p>
            <a:r>
              <a:rPr lang="en-US" dirty="0"/>
              <a:t>Name:</a:t>
            </a:r>
            <a:endParaRPr lang="en-US" sz="1800" dirty="0"/>
          </a:p>
        </p:txBody>
      </p:sp>
      <p:sp>
        <p:nvSpPr>
          <p:cNvPr id="35" name="TextBox 34">
            <a:extLst>
              <a:ext uri="{FF2B5EF4-FFF2-40B4-BE49-F238E27FC236}">
                <a16:creationId xmlns:a16="http://schemas.microsoft.com/office/drawing/2014/main" id="{A5F9AE34-A3DA-9A95-B592-AEE2F28227EF}"/>
              </a:ext>
            </a:extLst>
          </p:cNvPr>
          <p:cNvSpPr txBox="1"/>
          <p:nvPr/>
        </p:nvSpPr>
        <p:spPr>
          <a:xfrm>
            <a:off x="4086262" y="5677375"/>
            <a:ext cx="856325" cy="369332"/>
          </a:xfrm>
          <a:prstGeom prst="rect">
            <a:avLst/>
          </a:prstGeom>
          <a:noFill/>
        </p:spPr>
        <p:txBody>
          <a:bodyPr wrap="none" rtlCol="0">
            <a:spAutoFit/>
          </a:bodyPr>
          <a:lstStyle/>
          <a:p>
            <a:r>
              <a:rPr lang="en-US" dirty="0"/>
              <a:t>Name</a:t>
            </a:r>
            <a:r>
              <a:rPr lang="en-US" sz="1800" dirty="0"/>
              <a:t>:</a:t>
            </a:r>
          </a:p>
        </p:txBody>
      </p:sp>
      <p:sp>
        <p:nvSpPr>
          <p:cNvPr id="36" name="TextBox 35">
            <a:extLst>
              <a:ext uri="{FF2B5EF4-FFF2-40B4-BE49-F238E27FC236}">
                <a16:creationId xmlns:a16="http://schemas.microsoft.com/office/drawing/2014/main" id="{2B621967-1D35-7B60-2786-2865CFCA413E}"/>
              </a:ext>
            </a:extLst>
          </p:cNvPr>
          <p:cNvSpPr txBox="1"/>
          <p:nvPr/>
        </p:nvSpPr>
        <p:spPr>
          <a:xfrm>
            <a:off x="7391271" y="1189479"/>
            <a:ext cx="455574" cy="369332"/>
          </a:xfrm>
          <a:prstGeom prst="rect">
            <a:avLst/>
          </a:prstGeom>
          <a:noFill/>
        </p:spPr>
        <p:txBody>
          <a:bodyPr wrap="none" rtlCol="0">
            <a:spAutoFit/>
          </a:bodyPr>
          <a:lstStyle/>
          <a:p>
            <a:r>
              <a:rPr lang="en-US" dirty="0"/>
              <a:t>(A)</a:t>
            </a:r>
            <a:endParaRPr lang="en-US" sz="1800" dirty="0"/>
          </a:p>
        </p:txBody>
      </p:sp>
      <p:sp>
        <p:nvSpPr>
          <p:cNvPr id="37" name="TextBox 36">
            <a:extLst>
              <a:ext uri="{FF2B5EF4-FFF2-40B4-BE49-F238E27FC236}">
                <a16:creationId xmlns:a16="http://schemas.microsoft.com/office/drawing/2014/main" id="{1E392370-804C-5780-455E-8E9235A7E7FE}"/>
              </a:ext>
            </a:extLst>
          </p:cNvPr>
          <p:cNvSpPr txBox="1"/>
          <p:nvPr/>
        </p:nvSpPr>
        <p:spPr>
          <a:xfrm>
            <a:off x="7421751" y="2317239"/>
            <a:ext cx="458780" cy="369332"/>
          </a:xfrm>
          <a:prstGeom prst="rect">
            <a:avLst/>
          </a:prstGeom>
          <a:noFill/>
        </p:spPr>
        <p:txBody>
          <a:bodyPr wrap="none" rtlCol="0">
            <a:spAutoFit/>
          </a:bodyPr>
          <a:lstStyle/>
          <a:p>
            <a:r>
              <a:rPr lang="en-US" dirty="0"/>
              <a:t>(B)</a:t>
            </a:r>
            <a:endParaRPr lang="en-US" sz="1800" dirty="0"/>
          </a:p>
        </p:txBody>
      </p:sp>
      <p:sp>
        <p:nvSpPr>
          <p:cNvPr id="38" name="TextBox 37">
            <a:extLst>
              <a:ext uri="{FF2B5EF4-FFF2-40B4-BE49-F238E27FC236}">
                <a16:creationId xmlns:a16="http://schemas.microsoft.com/office/drawing/2014/main" id="{0B713424-E520-00E8-55FD-6972A6A92CBE}"/>
              </a:ext>
            </a:extLst>
          </p:cNvPr>
          <p:cNvSpPr txBox="1"/>
          <p:nvPr/>
        </p:nvSpPr>
        <p:spPr>
          <a:xfrm>
            <a:off x="7385175" y="3438903"/>
            <a:ext cx="479618" cy="369332"/>
          </a:xfrm>
          <a:prstGeom prst="rect">
            <a:avLst/>
          </a:prstGeom>
          <a:noFill/>
        </p:spPr>
        <p:txBody>
          <a:bodyPr wrap="none" rtlCol="0">
            <a:spAutoFit/>
          </a:bodyPr>
          <a:lstStyle/>
          <a:p>
            <a:r>
              <a:rPr lang="en-US" dirty="0"/>
              <a:t>(C)</a:t>
            </a:r>
            <a:endParaRPr lang="en-US" sz="1800" dirty="0"/>
          </a:p>
        </p:txBody>
      </p:sp>
      <p:sp>
        <p:nvSpPr>
          <p:cNvPr id="39" name="TextBox 38">
            <a:extLst>
              <a:ext uri="{FF2B5EF4-FFF2-40B4-BE49-F238E27FC236}">
                <a16:creationId xmlns:a16="http://schemas.microsoft.com/office/drawing/2014/main" id="{6C3A6BEC-ECA1-FEF9-5055-D7E1AFEF4552}"/>
              </a:ext>
            </a:extLst>
          </p:cNvPr>
          <p:cNvSpPr txBox="1"/>
          <p:nvPr/>
        </p:nvSpPr>
        <p:spPr>
          <a:xfrm>
            <a:off x="7415655" y="4566663"/>
            <a:ext cx="478016" cy="369332"/>
          </a:xfrm>
          <a:prstGeom prst="rect">
            <a:avLst/>
          </a:prstGeom>
          <a:noFill/>
        </p:spPr>
        <p:txBody>
          <a:bodyPr wrap="none" rtlCol="0">
            <a:spAutoFit/>
          </a:bodyPr>
          <a:lstStyle/>
          <a:p>
            <a:r>
              <a:rPr lang="en-US" dirty="0"/>
              <a:t>(D)</a:t>
            </a:r>
            <a:endParaRPr lang="en-US" sz="1800" dirty="0"/>
          </a:p>
        </p:txBody>
      </p:sp>
      <p:sp>
        <p:nvSpPr>
          <p:cNvPr id="40" name="TextBox 39">
            <a:extLst>
              <a:ext uri="{FF2B5EF4-FFF2-40B4-BE49-F238E27FC236}">
                <a16:creationId xmlns:a16="http://schemas.microsoft.com/office/drawing/2014/main" id="{077B94CA-19C1-8D79-8409-69EE0E5CDCFD}"/>
              </a:ext>
            </a:extLst>
          </p:cNvPr>
          <p:cNvSpPr txBox="1"/>
          <p:nvPr/>
        </p:nvSpPr>
        <p:spPr>
          <a:xfrm>
            <a:off x="7397367" y="5523735"/>
            <a:ext cx="447558" cy="369332"/>
          </a:xfrm>
          <a:prstGeom prst="rect">
            <a:avLst/>
          </a:prstGeom>
          <a:noFill/>
        </p:spPr>
        <p:txBody>
          <a:bodyPr wrap="none" rtlCol="0">
            <a:spAutoFit/>
          </a:bodyPr>
          <a:lstStyle/>
          <a:p>
            <a:r>
              <a:rPr lang="en-US" dirty="0"/>
              <a:t>(E)</a:t>
            </a:r>
            <a:endParaRPr lang="en-US" sz="1800" dirty="0"/>
          </a:p>
        </p:txBody>
      </p:sp>
      <p:sp>
        <p:nvSpPr>
          <p:cNvPr id="41" name="TextBox 40">
            <a:extLst>
              <a:ext uri="{FF2B5EF4-FFF2-40B4-BE49-F238E27FC236}">
                <a16:creationId xmlns:a16="http://schemas.microsoft.com/office/drawing/2014/main" id="{6884EE34-B444-DC8E-B480-485C8930571F}"/>
              </a:ext>
            </a:extLst>
          </p:cNvPr>
          <p:cNvSpPr txBox="1"/>
          <p:nvPr/>
        </p:nvSpPr>
        <p:spPr>
          <a:xfrm>
            <a:off x="7403463" y="6651495"/>
            <a:ext cx="441146" cy="369332"/>
          </a:xfrm>
          <a:prstGeom prst="rect">
            <a:avLst/>
          </a:prstGeom>
          <a:noFill/>
        </p:spPr>
        <p:txBody>
          <a:bodyPr wrap="none" rtlCol="0">
            <a:spAutoFit/>
          </a:bodyPr>
          <a:lstStyle/>
          <a:p>
            <a:r>
              <a:rPr lang="en-US" dirty="0"/>
              <a:t>(F)</a:t>
            </a:r>
            <a:endParaRPr lang="en-US" sz="1800" dirty="0"/>
          </a:p>
        </p:txBody>
      </p:sp>
      <p:sp>
        <p:nvSpPr>
          <p:cNvPr id="42" name="TextBox 41">
            <a:extLst>
              <a:ext uri="{FF2B5EF4-FFF2-40B4-BE49-F238E27FC236}">
                <a16:creationId xmlns:a16="http://schemas.microsoft.com/office/drawing/2014/main" id="{1ABB65F3-BD55-FF8A-7F42-18425A4E1C1C}"/>
              </a:ext>
            </a:extLst>
          </p:cNvPr>
          <p:cNvSpPr txBox="1"/>
          <p:nvPr/>
        </p:nvSpPr>
        <p:spPr>
          <a:xfrm>
            <a:off x="3605655" y="1792983"/>
            <a:ext cx="442750" cy="369332"/>
          </a:xfrm>
          <a:prstGeom prst="rect">
            <a:avLst/>
          </a:prstGeom>
          <a:noFill/>
        </p:spPr>
        <p:txBody>
          <a:bodyPr wrap="none" rtlCol="0">
            <a:spAutoFit/>
          </a:bodyPr>
          <a:lstStyle/>
          <a:p>
            <a:r>
              <a:rPr lang="en-US" dirty="0"/>
              <a:t>(1)</a:t>
            </a:r>
            <a:endParaRPr lang="en-US" sz="1800" dirty="0"/>
          </a:p>
        </p:txBody>
      </p:sp>
      <p:sp>
        <p:nvSpPr>
          <p:cNvPr id="43" name="TextBox 42">
            <a:extLst>
              <a:ext uri="{FF2B5EF4-FFF2-40B4-BE49-F238E27FC236}">
                <a16:creationId xmlns:a16="http://schemas.microsoft.com/office/drawing/2014/main" id="{98E21D4E-44FF-B1F6-4A7A-1BAEC5C67B38}"/>
              </a:ext>
            </a:extLst>
          </p:cNvPr>
          <p:cNvSpPr txBox="1"/>
          <p:nvPr/>
        </p:nvSpPr>
        <p:spPr>
          <a:xfrm>
            <a:off x="3622966" y="4007071"/>
            <a:ext cx="442750" cy="369332"/>
          </a:xfrm>
          <a:prstGeom prst="rect">
            <a:avLst/>
          </a:prstGeom>
          <a:noFill/>
        </p:spPr>
        <p:txBody>
          <a:bodyPr wrap="none" rtlCol="0">
            <a:spAutoFit/>
          </a:bodyPr>
          <a:lstStyle/>
          <a:p>
            <a:r>
              <a:rPr lang="en-US" dirty="0"/>
              <a:t>(2)</a:t>
            </a:r>
            <a:endParaRPr lang="en-US" sz="1800" dirty="0"/>
          </a:p>
        </p:txBody>
      </p:sp>
      <p:sp>
        <p:nvSpPr>
          <p:cNvPr id="44" name="TextBox 43">
            <a:extLst>
              <a:ext uri="{FF2B5EF4-FFF2-40B4-BE49-F238E27FC236}">
                <a16:creationId xmlns:a16="http://schemas.microsoft.com/office/drawing/2014/main" id="{7102C1DE-0AF8-D4DE-B204-0B34A71029F4}"/>
              </a:ext>
            </a:extLst>
          </p:cNvPr>
          <p:cNvSpPr txBox="1"/>
          <p:nvPr/>
        </p:nvSpPr>
        <p:spPr>
          <a:xfrm>
            <a:off x="3653446" y="6146767"/>
            <a:ext cx="442750" cy="369332"/>
          </a:xfrm>
          <a:prstGeom prst="rect">
            <a:avLst/>
          </a:prstGeom>
          <a:noFill/>
        </p:spPr>
        <p:txBody>
          <a:bodyPr wrap="none" rtlCol="0">
            <a:spAutoFit/>
          </a:bodyPr>
          <a:lstStyle/>
          <a:p>
            <a:r>
              <a:rPr lang="en-US" dirty="0"/>
              <a:t>(3)</a:t>
            </a:r>
            <a:endParaRPr lang="en-US" sz="1800" dirty="0"/>
          </a:p>
        </p:txBody>
      </p:sp>
      <p:sp>
        <p:nvSpPr>
          <p:cNvPr id="45" name="TextBox 44">
            <a:extLst>
              <a:ext uri="{FF2B5EF4-FFF2-40B4-BE49-F238E27FC236}">
                <a16:creationId xmlns:a16="http://schemas.microsoft.com/office/drawing/2014/main" id="{8BB3A055-63C4-62E3-8834-27962286BF9F}"/>
              </a:ext>
            </a:extLst>
          </p:cNvPr>
          <p:cNvSpPr txBox="1"/>
          <p:nvPr/>
        </p:nvSpPr>
        <p:spPr>
          <a:xfrm>
            <a:off x="134826" y="7129620"/>
            <a:ext cx="6119669" cy="584775"/>
          </a:xfrm>
          <a:prstGeom prst="rect">
            <a:avLst/>
          </a:prstGeom>
          <a:noFill/>
        </p:spPr>
        <p:txBody>
          <a:bodyPr wrap="square" rtlCol="0">
            <a:spAutoFit/>
          </a:bodyPr>
          <a:lstStyle/>
          <a:p>
            <a:r>
              <a:rPr lang="en-US" sz="3200" b="1" dirty="0"/>
              <a:t>Consequence Tree Worksheet</a:t>
            </a:r>
          </a:p>
        </p:txBody>
      </p:sp>
      <p:sp>
        <p:nvSpPr>
          <p:cNvPr id="33" name="TextBox 32">
            <a:extLst>
              <a:ext uri="{FF2B5EF4-FFF2-40B4-BE49-F238E27FC236}">
                <a16:creationId xmlns:a16="http://schemas.microsoft.com/office/drawing/2014/main" id="{B7D84FAF-A818-9800-348B-E9DD5DE52710}"/>
              </a:ext>
            </a:extLst>
          </p:cNvPr>
          <p:cNvSpPr txBox="1"/>
          <p:nvPr/>
        </p:nvSpPr>
        <p:spPr>
          <a:xfrm>
            <a:off x="355510" y="3543775"/>
            <a:ext cx="1036455" cy="369332"/>
          </a:xfrm>
          <a:prstGeom prst="rect">
            <a:avLst/>
          </a:prstGeom>
          <a:noFill/>
        </p:spPr>
        <p:txBody>
          <a:bodyPr wrap="square" rtlCol="0">
            <a:spAutoFit/>
          </a:bodyPr>
          <a:lstStyle/>
          <a:p>
            <a:r>
              <a:rPr lang="en-US" dirty="0"/>
              <a:t>Name:</a:t>
            </a:r>
            <a:endParaRPr lang="en-US" sz="1800" dirty="0"/>
          </a:p>
        </p:txBody>
      </p:sp>
    </p:spTree>
    <p:extLst>
      <p:ext uri="{BB962C8B-B14F-4D97-AF65-F5344CB8AC3E}">
        <p14:creationId xmlns:p14="http://schemas.microsoft.com/office/powerpoint/2010/main" val="27538214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C5827044-1C15-BBE9-2DFE-9FCAE0C690DB}"/>
              </a:ext>
            </a:extLst>
          </p:cNvPr>
          <p:cNvSpPr txBox="1"/>
          <p:nvPr/>
        </p:nvSpPr>
        <p:spPr>
          <a:xfrm>
            <a:off x="918117" y="459513"/>
            <a:ext cx="10398821" cy="923330"/>
          </a:xfrm>
          <a:prstGeom prst="rect">
            <a:avLst/>
          </a:prstGeom>
          <a:noFill/>
        </p:spPr>
        <p:txBody>
          <a:bodyPr wrap="square">
            <a:spAutoFit/>
          </a:bodyPr>
          <a:lstStyle/>
          <a:p>
            <a:r>
              <a:rPr lang="en-CA" sz="1800" b="1" kern="100" dirty="0">
                <a:latin typeface="Aptos" panose="020B0004020202020204" pitchFamily="34" charset="0"/>
                <a:ea typeface="Aptos" panose="020B0004020202020204" pitchFamily="34" charset="0"/>
                <a:cs typeface="Times New Roman" panose="02020603050405020304" pitchFamily="18" charset="0"/>
              </a:rPr>
              <a:t>Decision Situation Description</a:t>
            </a:r>
            <a:endParaRPr lang="en-CA" sz="1800" kern="100" dirty="0">
              <a:latin typeface="Aptos" panose="020B0004020202020204" pitchFamily="34" charset="0"/>
              <a:ea typeface="Aptos" panose="020B0004020202020204" pitchFamily="34" charset="0"/>
              <a:cs typeface="Times New Roman" panose="02020603050405020304" pitchFamily="18" charset="0"/>
            </a:endParaRPr>
          </a:p>
          <a:p>
            <a:r>
              <a:rPr lang="en-CA" sz="1800" kern="100" dirty="0">
                <a:latin typeface="Aptos" panose="020B0004020202020204" pitchFamily="34" charset="0"/>
                <a:ea typeface="Aptos" panose="020B0004020202020204" pitchFamily="34" charset="0"/>
                <a:cs typeface="Times New Roman" panose="02020603050405020304" pitchFamily="18" charset="0"/>
              </a:rPr>
              <a:t> </a:t>
            </a:r>
          </a:p>
          <a:p>
            <a:r>
              <a:rPr lang="en-CA" sz="1800" kern="100" dirty="0">
                <a:latin typeface="Aptos" panose="020B0004020202020204" pitchFamily="34" charset="0"/>
                <a:ea typeface="Aptos" panose="020B0004020202020204" pitchFamily="34" charset="0"/>
                <a:cs typeface="Times New Roman" panose="02020603050405020304" pitchFamily="18" charset="0"/>
              </a:rPr>
              <a:t>Write down whatever springs to your mind about your current decision situation and context.</a:t>
            </a:r>
          </a:p>
        </p:txBody>
      </p:sp>
      <p:sp>
        <p:nvSpPr>
          <p:cNvPr id="13" name="Rectangle 12">
            <a:extLst>
              <a:ext uri="{FF2B5EF4-FFF2-40B4-BE49-F238E27FC236}">
                <a16:creationId xmlns:a16="http://schemas.microsoft.com/office/drawing/2014/main" id="{50ECF5AF-ED41-066B-C46B-9D371C6F8093}"/>
              </a:ext>
            </a:extLst>
          </p:cNvPr>
          <p:cNvSpPr/>
          <p:nvPr/>
        </p:nvSpPr>
        <p:spPr>
          <a:xfrm>
            <a:off x="918117" y="2207943"/>
            <a:ext cx="11151220" cy="4761571"/>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a:extLst>
              <a:ext uri="{FF2B5EF4-FFF2-40B4-BE49-F238E27FC236}">
                <a16:creationId xmlns:a16="http://schemas.microsoft.com/office/drawing/2014/main" id="{F3B96FF9-161E-2767-4D50-CBCC29E77EA5}"/>
              </a:ext>
            </a:extLst>
          </p:cNvPr>
          <p:cNvSpPr txBox="1"/>
          <p:nvPr/>
        </p:nvSpPr>
        <p:spPr>
          <a:xfrm>
            <a:off x="830739" y="1838611"/>
            <a:ext cx="1993900" cy="369332"/>
          </a:xfrm>
          <a:prstGeom prst="rect">
            <a:avLst/>
          </a:prstGeom>
          <a:noFill/>
        </p:spPr>
        <p:txBody>
          <a:bodyPr wrap="square" rtlCol="0">
            <a:spAutoFit/>
          </a:bodyPr>
          <a:lstStyle/>
          <a:p>
            <a:r>
              <a:rPr lang="en-US" dirty="0"/>
              <a:t>Name:</a:t>
            </a:r>
          </a:p>
        </p:txBody>
      </p:sp>
    </p:spTree>
    <p:extLst>
      <p:ext uri="{BB962C8B-B14F-4D97-AF65-F5344CB8AC3E}">
        <p14:creationId xmlns:p14="http://schemas.microsoft.com/office/powerpoint/2010/main" val="42779518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6E661A4-421D-D29E-80BC-02D5BC817547}"/>
              </a:ext>
            </a:extLst>
          </p:cNvPr>
          <p:cNvSpPr txBox="1"/>
          <p:nvPr/>
        </p:nvSpPr>
        <p:spPr>
          <a:xfrm>
            <a:off x="918116" y="277337"/>
            <a:ext cx="11151219" cy="1200329"/>
          </a:xfrm>
          <a:prstGeom prst="rect">
            <a:avLst/>
          </a:prstGeom>
          <a:noFill/>
        </p:spPr>
        <p:txBody>
          <a:bodyPr wrap="square">
            <a:spAutoFit/>
          </a:bodyPr>
          <a:lstStyle/>
          <a:p>
            <a:r>
              <a:rPr lang="en-CA" sz="1800" b="1" kern="100" dirty="0">
                <a:latin typeface="Aptos" panose="020B0004020202020204" pitchFamily="34" charset="0"/>
                <a:ea typeface="Aptos" panose="020B0004020202020204" pitchFamily="34" charset="0"/>
                <a:cs typeface="Times New Roman" panose="02020603050405020304" pitchFamily="18" charset="0"/>
              </a:rPr>
              <a:t>Values and Considerations List</a:t>
            </a:r>
            <a:endParaRPr lang="en-CA" sz="1800" kern="100" dirty="0">
              <a:latin typeface="Aptos" panose="020B0004020202020204" pitchFamily="34" charset="0"/>
              <a:ea typeface="Aptos" panose="020B0004020202020204" pitchFamily="34" charset="0"/>
              <a:cs typeface="Times New Roman" panose="02020603050405020304" pitchFamily="18" charset="0"/>
            </a:endParaRPr>
          </a:p>
          <a:p>
            <a:r>
              <a:rPr lang="en-CA" sz="1800" kern="100" dirty="0">
                <a:latin typeface="Aptos" panose="020B0004020202020204" pitchFamily="34" charset="0"/>
                <a:ea typeface="Aptos" panose="020B0004020202020204" pitchFamily="34" charset="0"/>
                <a:cs typeface="Times New Roman" panose="02020603050405020304" pitchFamily="18" charset="0"/>
              </a:rPr>
              <a:t> </a:t>
            </a:r>
          </a:p>
          <a:p>
            <a:r>
              <a:rPr lang="en-CA" sz="1800" kern="100" dirty="0">
                <a:latin typeface="Aptos" panose="020B0004020202020204" pitchFamily="34" charset="0"/>
                <a:ea typeface="Aptos" panose="020B0004020202020204" pitchFamily="34" charset="0"/>
                <a:cs typeface="Times New Roman" panose="02020603050405020304" pitchFamily="18" charset="0"/>
              </a:rPr>
              <a:t>Create a list of statements (full sentences) that describe values, priorities, wants, needs, likes, dislikes, situations to avoid, constraints, mission statements  and any other considerations for this decision.</a:t>
            </a:r>
          </a:p>
        </p:txBody>
      </p:sp>
      <p:sp>
        <p:nvSpPr>
          <p:cNvPr id="4" name="Rectangle 3">
            <a:extLst>
              <a:ext uri="{FF2B5EF4-FFF2-40B4-BE49-F238E27FC236}">
                <a16:creationId xmlns:a16="http://schemas.microsoft.com/office/drawing/2014/main" id="{05CDBD26-FFAF-C77E-331B-AEB7E1DCABCF}"/>
              </a:ext>
            </a:extLst>
          </p:cNvPr>
          <p:cNvSpPr/>
          <p:nvPr/>
        </p:nvSpPr>
        <p:spPr>
          <a:xfrm>
            <a:off x="918117" y="2207943"/>
            <a:ext cx="11151220" cy="4761571"/>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121774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4B13CFC-6EF2-FDBB-EF06-EB8FC13F744A}"/>
              </a:ext>
            </a:extLst>
          </p:cNvPr>
          <p:cNvSpPr txBox="1"/>
          <p:nvPr/>
        </p:nvSpPr>
        <p:spPr>
          <a:xfrm>
            <a:off x="918116" y="352957"/>
            <a:ext cx="8886283" cy="1200329"/>
          </a:xfrm>
          <a:prstGeom prst="rect">
            <a:avLst/>
          </a:prstGeom>
          <a:noFill/>
        </p:spPr>
        <p:txBody>
          <a:bodyPr wrap="square">
            <a:spAutoFit/>
          </a:bodyPr>
          <a:lstStyle/>
          <a:p>
            <a:r>
              <a:rPr lang="en-CA" b="1" kern="100" dirty="0">
                <a:latin typeface="Aptos" panose="020B0004020202020204" pitchFamily="34" charset="0"/>
                <a:ea typeface="Aptos" panose="020B0004020202020204" pitchFamily="34" charset="0"/>
                <a:cs typeface="Times New Roman" panose="02020603050405020304" pitchFamily="18" charset="0"/>
              </a:rPr>
              <a:t>Decision-Making</a:t>
            </a:r>
            <a:r>
              <a:rPr lang="en-CA" sz="1800" b="1" kern="100" dirty="0">
                <a:latin typeface="Aptos" panose="020B0004020202020204" pitchFamily="34" charset="0"/>
                <a:ea typeface="Aptos" panose="020B0004020202020204" pitchFamily="34" charset="0"/>
                <a:cs typeface="Times New Roman" panose="02020603050405020304" pitchFamily="18" charset="0"/>
              </a:rPr>
              <a:t> </a:t>
            </a:r>
            <a:r>
              <a:rPr lang="en-CA" b="1" kern="100" dirty="0">
                <a:latin typeface="Aptos" panose="020B0004020202020204" pitchFamily="34" charset="0"/>
                <a:ea typeface="Aptos" panose="020B0004020202020204" pitchFamily="34" charset="0"/>
                <a:cs typeface="Times New Roman" panose="02020603050405020304" pitchFamily="18" charset="0"/>
              </a:rPr>
              <a:t>Motivator</a:t>
            </a:r>
            <a:endParaRPr lang="en-CA" sz="1800" kern="100" dirty="0">
              <a:latin typeface="Aptos" panose="020B0004020202020204" pitchFamily="34" charset="0"/>
              <a:ea typeface="Aptos" panose="020B0004020202020204" pitchFamily="34" charset="0"/>
              <a:cs typeface="Times New Roman" panose="02020603050405020304" pitchFamily="18" charset="0"/>
            </a:endParaRPr>
          </a:p>
          <a:p>
            <a:r>
              <a:rPr lang="en-CA" sz="1800" kern="100" dirty="0">
                <a:latin typeface="Aptos" panose="020B0004020202020204" pitchFamily="34" charset="0"/>
                <a:ea typeface="Aptos" panose="020B0004020202020204" pitchFamily="34" charset="0"/>
                <a:cs typeface="Times New Roman" panose="02020603050405020304" pitchFamily="18" charset="0"/>
              </a:rPr>
              <a:t> </a:t>
            </a:r>
          </a:p>
          <a:p>
            <a:r>
              <a:rPr lang="en-CA" sz="1800" kern="100" dirty="0">
                <a:latin typeface="Aptos" panose="020B0004020202020204" pitchFamily="34" charset="0"/>
                <a:ea typeface="Aptos" panose="020B0004020202020204" pitchFamily="34" charset="0"/>
                <a:cs typeface="Times New Roman" panose="02020603050405020304" pitchFamily="18" charset="0"/>
              </a:rPr>
              <a:t>Describe </a:t>
            </a:r>
            <a:r>
              <a:rPr lang="en-CA" kern="100" dirty="0">
                <a:latin typeface="Aptos" panose="020B0004020202020204" pitchFamily="34" charset="0"/>
                <a:ea typeface="Aptos" panose="020B0004020202020204" pitchFamily="34" charset="0"/>
                <a:cs typeface="Times New Roman" panose="02020603050405020304" pitchFamily="18" charset="0"/>
              </a:rPr>
              <a:t>what is motivating your</a:t>
            </a:r>
            <a:r>
              <a:rPr lang="en-CA" sz="1800" kern="100" dirty="0">
                <a:latin typeface="Aptos" panose="020B0004020202020204" pitchFamily="34" charset="0"/>
                <a:ea typeface="Aptos" panose="020B0004020202020204" pitchFamily="34" charset="0"/>
                <a:cs typeface="Times New Roman" panose="02020603050405020304" pitchFamily="18" charset="0"/>
              </a:rPr>
              <a:t> decision-making activity. </a:t>
            </a:r>
            <a:r>
              <a:rPr lang="en-CA" kern="100" dirty="0">
                <a:latin typeface="Aptos" panose="020B0004020202020204" pitchFamily="34" charset="0"/>
                <a:ea typeface="Aptos" panose="020B0004020202020204" pitchFamily="34" charset="0"/>
                <a:cs typeface="Times New Roman" panose="02020603050405020304" pitchFamily="18" charset="0"/>
              </a:rPr>
              <a:t>This could be a problem, situation, question or desired outcome. </a:t>
            </a:r>
            <a:endParaRPr lang="en-CA" sz="1800" kern="100" dirty="0">
              <a:latin typeface="Aptos" panose="020B0004020202020204" pitchFamily="34" charset="0"/>
              <a:ea typeface="Aptos" panose="020B0004020202020204" pitchFamily="34" charset="0"/>
              <a:cs typeface="Times New Roman" panose="02020603050405020304" pitchFamily="18" charset="0"/>
            </a:endParaRPr>
          </a:p>
        </p:txBody>
      </p:sp>
      <p:sp>
        <p:nvSpPr>
          <p:cNvPr id="4" name="Rectangle 3">
            <a:extLst>
              <a:ext uri="{FF2B5EF4-FFF2-40B4-BE49-F238E27FC236}">
                <a16:creationId xmlns:a16="http://schemas.microsoft.com/office/drawing/2014/main" id="{4E6D6B41-589B-11C4-4D2C-693085FDD517}"/>
              </a:ext>
            </a:extLst>
          </p:cNvPr>
          <p:cNvSpPr/>
          <p:nvPr/>
        </p:nvSpPr>
        <p:spPr>
          <a:xfrm>
            <a:off x="918117" y="2207943"/>
            <a:ext cx="11151220" cy="4761571"/>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TextBox 4">
            <a:extLst>
              <a:ext uri="{FF2B5EF4-FFF2-40B4-BE49-F238E27FC236}">
                <a16:creationId xmlns:a16="http://schemas.microsoft.com/office/drawing/2014/main" id="{9DC6948D-8C8A-34A9-4AB4-197CF7FF1EED}"/>
              </a:ext>
            </a:extLst>
          </p:cNvPr>
          <p:cNvSpPr txBox="1"/>
          <p:nvPr/>
        </p:nvSpPr>
        <p:spPr>
          <a:xfrm>
            <a:off x="918116" y="2207943"/>
            <a:ext cx="6400800" cy="369332"/>
          </a:xfrm>
          <a:prstGeom prst="rect">
            <a:avLst/>
          </a:prstGeom>
          <a:noFill/>
        </p:spPr>
        <p:txBody>
          <a:bodyPr wrap="square">
            <a:spAutoFit/>
          </a:bodyPr>
          <a:lstStyle/>
          <a:p>
            <a:r>
              <a:rPr lang="en-US" dirty="0"/>
              <a:t>“My decision motivator is…”</a:t>
            </a:r>
          </a:p>
        </p:txBody>
      </p:sp>
    </p:spTree>
    <p:extLst>
      <p:ext uri="{BB962C8B-B14F-4D97-AF65-F5344CB8AC3E}">
        <p14:creationId xmlns:p14="http://schemas.microsoft.com/office/powerpoint/2010/main" val="28352945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0F3CB6-B8D3-64F0-7305-569661AFC69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FA3A303-5A15-49AF-D744-A45B1E01FEC5}"/>
              </a:ext>
            </a:extLst>
          </p:cNvPr>
          <p:cNvSpPr txBox="1"/>
          <p:nvPr/>
        </p:nvSpPr>
        <p:spPr>
          <a:xfrm>
            <a:off x="918116" y="352957"/>
            <a:ext cx="8886283" cy="1200329"/>
          </a:xfrm>
          <a:prstGeom prst="rect">
            <a:avLst/>
          </a:prstGeom>
          <a:noFill/>
        </p:spPr>
        <p:txBody>
          <a:bodyPr wrap="square">
            <a:spAutoFit/>
          </a:bodyPr>
          <a:lstStyle/>
          <a:p>
            <a:r>
              <a:rPr lang="en-CA" sz="1800" b="1" kern="100" dirty="0">
                <a:latin typeface="Aptos" panose="020B0004020202020204" pitchFamily="34" charset="0"/>
                <a:ea typeface="Aptos" panose="020B0004020202020204" pitchFamily="34" charset="0"/>
                <a:cs typeface="Times New Roman" panose="02020603050405020304" pitchFamily="18" charset="0"/>
              </a:rPr>
              <a:t>Goal Description</a:t>
            </a:r>
            <a:endParaRPr lang="en-CA" sz="1800" kern="100" dirty="0">
              <a:latin typeface="Aptos" panose="020B0004020202020204" pitchFamily="34" charset="0"/>
              <a:ea typeface="Aptos" panose="020B0004020202020204" pitchFamily="34" charset="0"/>
              <a:cs typeface="Times New Roman" panose="02020603050405020304" pitchFamily="18" charset="0"/>
            </a:endParaRPr>
          </a:p>
          <a:p>
            <a:r>
              <a:rPr lang="en-CA" sz="1800" kern="100" dirty="0">
                <a:latin typeface="Aptos" panose="020B0004020202020204" pitchFamily="34" charset="0"/>
                <a:ea typeface="Aptos" panose="020B0004020202020204" pitchFamily="34" charset="0"/>
                <a:cs typeface="Times New Roman" panose="02020603050405020304" pitchFamily="18" charset="0"/>
              </a:rPr>
              <a:t> </a:t>
            </a:r>
          </a:p>
          <a:p>
            <a:r>
              <a:rPr lang="en-CA" sz="1800" kern="100" dirty="0">
                <a:latin typeface="Aptos" panose="020B0004020202020204" pitchFamily="34" charset="0"/>
                <a:ea typeface="Aptos" panose="020B0004020202020204" pitchFamily="34" charset="0"/>
                <a:cs typeface="Times New Roman" panose="02020603050405020304" pitchFamily="18" charset="0"/>
              </a:rPr>
              <a:t>Based on your goal motivator, describe your goal(s). If you have multiple goals, rank them in order of priority.</a:t>
            </a:r>
          </a:p>
        </p:txBody>
      </p:sp>
      <p:sp>
        <p:nvSpPr>
          <p:cNvPr id="4" name="Rectangle 3">
            <a:extLst>
              <a:ext uri="{FF2B5EF4-FFF2-40B4-BE49-F238E27FC236}">
                <a16:creationId xmlns:a16="http://schemas.microsoft.com/office/drawing/2014/main" id="{3FFFC88D-1E79-0876-718D-BEBF1F66525C}"/>
              </a:ext>
            </a:extLst>
          </p:cNvPr>
          <p:cNvSpPr/>
          <p:nvPr/>
        </p:nvSpPr>
        <p:spPr>
          <a:xfrm>
            <a:off x="918117" y="2207943"/>
            <a:ext cx="11151220" cy="4761571"/>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3464162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020FC5F-82D4-263C-D8B9-F0E7F80BC579}"/>
              </a:ext>
            </a:extLst>
          </p:cNvPr>
          <p:cNvSpPr txBox="1"/>
          <p:nvPr/>
        </p:nvSpPr>
        <p:spPr>
          <a:xfrm>
            <a:off x="918116" y="418621"/>
            <a:ext cx="9699083" cy="1200329"/>
          </a:xfrm>
          <a:prstGeom prst="rect">
            <a:avLst/>
          </a:prstGeom>
          <a:noFill/>
        </p:spPr>
        <p:txBody>
          <a:bodyPr wrap="square">
            <a:spAutoFit/>
          </a:bodyPr>
          <a:lstStyle/>
          <a:p>
            <a:r>
              <a:rPr lang="en-CA" sz="1800" b="1" kern="100" dirty="0">
                <a:latin typeface="Aptos" panose="020B0004020202020204" pitchFamily="34" charset="0"/>
                <a:ea typeface="Aptos" panose="020B0004020202020204" pitchFamily="34" charset="0"/>
                <a:cs typeface="Times New Roman" panose="02020603050405020304" pitchFamily="18" charset="0"/>
              </a:rPr>
              <a:t>Knowledge Bank</a:t>
            </a:r>
            <a:endParaRPr lang="en-CA" sz="1800" kern="100" dirty="0">
              <a:latin typeface="Aptos" panose="020B0004020202020204" pitchFamily="34" charset="0"/>
              <a:ea typeface="Aptos" panose="020B0004020202020204" pitchFamily="34" charset="0"/>
              <a:cs typeface="Times New Roman" panose="02020603050405020304" pitchFamily="18" charset="0"/>
            </a:endParaRPr>
          </a:p>
          <a:p>
            <a:r>
              <a:rPr lang="en-CA" sz="1800" kern="100" dirty="0">
                <a:latin typeface="Aptos" panose="020B0004020202020204" pitchFamily="34" charset="0"/>
                <a:ea typeface="Aptos" panose="020B0004020202020204" pitchFamily="34" charset="0"/>
                <a:cs typeface="Times New Roman" panose="02020603050405020304" pitchFamily="18" charset="0"/>
              </a:rPr>
              <a:t> </a:t>
            </a:r>
          </a:p>
          <a:p>
            <a:r>
              <a:rPr lang="en-CA" sz="1800" kern="100" dirty="0">
                <a:latin typeface="Aptos" panose="020B0004020202020204" pitchFamily="34" charset="0"/>
                <a:ea typeface="Aptos" panose="020B0004020202020204" pitchFamily="34" charset="0"/>
                <a:cs typeface="Times New Roman" panose="02020603050405020304" pitchFamily="18" charset="0"/>
              </a:rPr>
              <a:t>Record facts relevant to your situation, choices of action and consequences. Include value statements. Think about the objects </a:t>
            </a:r>
            <a:r>
              <a:rPr lang="en-CA" kern="100" dirty="0">
                <a:latin typeface="Aptos" panose="020B0004020202020204" pitchFamily="34" charset="0"/>
                <a:ea typeface="Aptos" panose="020B0004020202020204" pitchFamily="34" charset="0"/>
                <a:cs typeface="Times New Roman" panose="02020603050405020304" pitchFamily="18" charset="0"/>
              </a:rPr>
              <a:t>and actions involved and collect facts related to these.</a:t>
            </a:r>
            <a:endParaRPr lang="en-CA" sz="1800" kern="100" dirty="0">
              <a:latin typeface="Aptos" panose="020B0004020202020204" pitchFamily="34" charset="0"/>
              <a:ea typeface="Aptos" panose="020B0004020202020204" pitchFamily="34" charset="0"/>
              <a:cs typeface="Times New Roman" panose="02020603050405020304" pitchFamily="18" charset="0"/>
            </a:endParaRPr>
          </a:p>
        </p:txBody>
      </p:sp>
      <p:sp>
        <p:nvSpPr>
          <p:cNvPr id="4" name="Rectangle 3">
            <a:extLst>
              <a:ext uri="{FF2B5EF4-FFF2-40B4-BE49-F238E27FC236}">
                <a16:creationId xmlns:a16="http://schemas.microsoft.com/office/drawing/2014/main" id="{F5D34702-6A9E-A411-A3ED-1541ABE8044F}"/>
              </a:ext>
            </a:extLst>
          </p:cNvPr>
          <p:cNvSpPr/>
          <p:nvPr/>
        </p:nvSpPr>
        <p:spPr>
          <a:xfrm>
            <a:off x="918117" y="1993899"/>
            <a:ext cx="11151220" cy="4975615"/>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3188071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3F13D9-CE35-9915-CB56-F3B0D248114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7B9BA06-885A-C4E4-142D-043AD03E44E7}"/>
              </a:ext>
            </a:extLst>
          </p:cNvPr>
          <p:cNvSpPr txBox="1"/>
          <p:nvPr/>
        </p:nvSpPr>
        <p:spPr>
          <a:xfrm>
            <a:off x="918116" y="418621"/>
            <a:ext cx="9699083" cy="1200329"/>
          </a:xfrm>
          <a:prstGeom prst="rect">
            <a:avLst/>
          </a:prstGeom>
          <a:noFill/>
        </p:spPr>
        <p:txBody>
          <a:bodyPr wrap="square">
            <a:spAutoFit/>
          </a:bodyPr>
          <a:lstStyle/>
          <a:p>
            <a:r>
              <a:rPr lang="en-CA" sz="1800" b="1" kern="100" dirty="0">
                <a:latin typeface="Aptos" panose="020B0004020202020204" pitchFamily="34" charset="0"/>
                <a:ea typeface="Aptos" panose="020B0004020202020204" pitchFamily="34" charset="0"/>
                <a:cs typeface="Times New Roman" panose="02020603050405020304" pitchFamily="18" charset="0"/>
              </a:rPr>
              <a:t>Knowledge Bank (cont</a:t>
            </a:r>
            <a:r>
              <a:rPr lang="en-CA" b="1" kern="100" dirty="0">
                <a:latin typeface="Aptos" panose="020B0004020202020204" pitchFamily="34" charset="0"/>
                <a:ea typeface="Aptos" panose="020B0004020202020204" pitchFamily="34" charset="0"/>
                <a:cs typeface="Times New Roman" panose="02020603050405020304" pitchFamily="18" charset="0"/>
              </a:rPr>
              <a:t>.)</a:t>
            </a:r>
            <a:endParaRPr lang="en-CA" sz="1800" kern="100" dirty="0">
              <a:latin typeface="Aptos" panose="020B0004020202020204" pitchFamily="34" charset="0"/>
              <a:ea typeface="Aptos" panose="020B0004020202020204" pitchFamily="34" charset="0"/>
              <a:cs typeface="Times New Roman" panose="02020603050405020304" pitchFamily="18" charset="0"/>
            </a:endParaRPr>
          </a:p>
          <a:p>
            <a:r>
              <a:rPr lang="en-CA" sz="1800" kern="100" dirty="0">
                <a:latin typeface="Aptos" panose="020B0004020202020204" pitchFamily="34" charset="0"/>
                <a:ea typeface="Aptos" panose="020B0004020202020204" pitchFamily="34" charset="0"/>
                <a:cs typeface="Times New Roman" panose="02020603050405020304" pitchFamily="18" charset="0"/>
              </a:rPr>
              <a:t> </a:t>
            </a:r>
          </a:p>
          <a:p>
            <a:r>
              <a:rPr lang="en-CA" sz="1800" kern="100" dirty="0">
                <a:latin typeface="Aptos" panose="020B0004020202020204" pitchFamily="34" charset="0"/>
                <a:ea typeface="Aptos" panose="020B0004020202020204" pitchFamily="34" charset="0"/>
                <a:cs typeface="Times New Roman" panose="02020603050405020304" pitchFamily="18" charset="0"/>
              </a:rPr>
              <a:t>Record facts relevant to your situation, choices of action and consequences. Include value statements. Think about the objects </a:t>
            </a:r>
            <a:r>
              <a:rPr lang="en-CA" kern="100" dirty="0">
                <a:latin typeface="Aptos" panose="020B0004020202020204" pitchFamily="34" charset="0"/>
                <a:ea typeface="Aptos" panose="020B0004020202020204" pitchFamily="34" charset="0"/>
                <a:cs typeface="Times New Roman" panose="02020603050405020304" pitchFamily="18" charset="0"/>
              </a:rPr>
              <a:t>and actions involved and collect facts related to these.</a:t>
            </a:r>
            <a:endParaRPr lang="en-CA" sz="1800" kern="100" dirty="0">
              <a:latin typeface="Aptos" panose="020B0004020202020204" pitchFamily="34" charset="0"/>
              <a:ea typeface="Aptos" panose="020B0004020202020204" pitchFamily="34" charset="0"/>
              <a:cs typeface="Times New Roman" panose="02020603050405020304" pitchFamily="18" charset="0"/>
            </a:endParaRPr>
          </a:p>
        </p:txBody>
      </p:sp>
      <p:sp>
        <p:nvSpPr>
          <p:cNvPr id="4" name="Rectangle 3">
            <a:extLst>
              <a:ext uri="{FF2B5EF4-FFF2-40B4-BE49-F238E27FC236}">
                <a16:creationId xmlns:a16="http://schemas.microsoft.com/office/drawing/2014/main" id="{84BEE799-195E-E17B-4044-B189461A6C9D}"/>
              </a:ext>
            </a:extLst>
          </p:cNvPr>
          <p:cNvSpPr/>
          <p:nvPr/>
        </p:nvSpPr>
        <p:spPr>
          <a:xfrm>
            <a:off x="918117" y="1993899"/>
            <a:ext cx="11151220" cy="4975615"/>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6007136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2AE6216-73BE-4FAA-8553-F715AF10EDD8}"/>
              </a:ext>
            </a:extLst>
          </p:cNvPr>
          <p:cNvSpPr txBox="1"/>
          <p:nvPr/>
        </p:nvSpPr>
        <p:spPr>
          <a:xfrm>
            <a:off x="918117" y="508153"/>
            <a:ext cx="11151219" cy="1477328"/>
          </a:xfrm>
          <a:prstGeom prst="rect">
            <a:avLst/>
          </a:prstGeom>
          <a:noFill/>
        </p:spPr>
        <p:txBody>
          <a:bodyPr wrap="square">
            <a:spAutoFit/>
          </a:bodyPr>
          <a:lstStyle/>
          <a:p>
            <a:r>
              <a:rPr lang="en-CA" sz="1800" b="1" kern="100" dirty="0">
                <a:latin typeface="Aptos" panose="020B0004020202020204" pitchFamily="34" charset="0"/>
                <a:ea typeface="Aptos" panose="020B0004020202020204" pitchFamily="34" charset="0"/>
                <a:cs typeface="Times New Roman" panose="02020603050405020304" pitchFamily="18" charset="0"/>
              </a:rPr>
              <a:t>Choices of Action – Brainstorming</a:t>
            </a:r>
            <a:endParaRPr lang="en-CA" sz="1800" kern="100" dirty="0">
              <a:latin typeface="Aptos" panose="020B0004020202020204" pitchFamily="34" charset="0"/>
              <a:ea typeface="Aptos" panose="020B0004020202020204" pitchFamily="34" charset="0"/>
              <a:cs typeface="Times New Roman" panose="02020603050405020304" pitchFamily="18" charset="0"/>
            </a:endParaRPr>
          </a:p>
          <a:p>
            <a:r>
              <a:rPr lang="en-CA" sz="1800" kern="100" dirty="0">
                <a:latin typeface="Aptos" panose="020B0004020202020204" pitchFamily="34" charset="0"/>
                <a:ea typeface="Aptos" panose="020B0004020202020204" pitchFamily="34" charset="0"/>
                <a:cs typeface="Times New Roman" panose="02020603050405020304" pitchFamily="18" charset="0"/>
              </a:rPr>
              <a:t> </a:t>
            </a:r>
          </a:p>
          <a:p>
            <a:r>
              <a:rPr lang="en-CA" sz="1800" kern="100" dirty="0">
                <a:latin typeface="Aptos" panose="020B0004020202020204" pitchFamily="34" charset="0"/>
                <a:ea typeface="Aptos" panose="020B0004020202020204" pitchFamily="34" charset="0"/>
                <a:cs typeface="Times New Roman" panose="02020603050405020304" pitchFamily="18" charset="0"/>
              </a:rPr>
              <a:t>List five to ten different, independent, first steps you could take, starting from your current decision situation. Include both choices of action you want take and choices of action you wouldn’t want to take. </a:t>
            </a:r>
            <a:r>
              <a:rPr lang="en-CA" kern="100" dirty="0">
                <a:latin typeface="Aptos" panose="020B0004020202020204" pitchFamily="34" charset="0"/>
                <a:ea typeface="Aptos" panose="020B0004020202020204" pitchFamily="34" charset="0"/>
                <a:cs typeface="Times New Roman" panose="02020603050405020304" pitchFamily="18" charset="0"/>
              </a:rPr>
              <a:t>Note which actions you like and which ones you dislike. Note your favourite option.</a:t>
            </a:r>
            <a:endParaRPr lang="en-CA" sz="1800" kern="100" dirty="0">
              <a:latin typeface="Aptos" panose="020B0004020202020204" pitchFamily="34" charset="0"/>
              <a:ea typeface="Aptos" panose="020B000402020202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9F22315A-3C3F-0DCD-AE88-21818CF19C5C}"/>
              </a:ext>
            </a:extLst>
          </p:cNvPr>
          <p:cNvSpPr/>
          <p:nvPr/>
        </p:nvSpPr>
        <p:spPr>
          <a:xfrm>
            <a:off x="918117" y="2207943"/>
            <a:ext cx="11151220" cy="4761571"/>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9719281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5D63692-FE20-A626-AD59-04F9E58634CE}"/>
              </a:ext>
            </a:extLst>
          </p:cNvPr>
          <p:cNvSpPr txBox="1"/>
          <p:nvPr/>
        </p:nvSpPr>
        <p:spPr>
          <a:xfrm>
            <a:off x="918116" y="365038"/>
            <a:ext cx="10829383" cy="923330"/>
          </a:xfrm>
          <a:prstGeom prst="rect">
            <a:avLst/>
          </a:prstGeom>
          <a:noFill/>
        </p:spPr>
        <p:txBody>
          <a:bodyPr wrap="square">
            <a:spAutoFit/>
          </a:bodyPr>
          <a:lstStyle/>
          <a:p>
            <a:r>
              <a:rPr lang="en-CA" sz="1800" b="1" kern="100" dirty="0">
                <a:latin typeface="Aptos" panose="020B0004020202020204" pitchFamily="34" charset="0"/>
                <a:ea typeface="Aptos" panose="020B0004020202020204" pitchFamily="34" charset="0"/>
                <a:cs typeface="Times New Roman" panose="02020603050405020304" pitchFamily="18" charset="0"/>
              </a:rPr>
              <a:t>Three First-Step Actions</a:t>
            </a:r>
            <a:endParaRPr lang="en-CA" sz="1800" kern="100" dirty="0">
              <a:latin typeface="Aptos" panose="020B0004020202020204" pitchFamily="34" charset="0"/>
              <a:ea typeface="Aptos" panose="020B0004020202020204" pitchFamily="34" charset="0"/>
              <a:cs typeface="Times New Roman" panose="02020603050405020304" pitchFamily="18" charset="0"/>
            </a:endParaRPr>
          </a:p>
          <a:p>
            <a:r>
              <a:rPr lang="en-CA" sz="1800" kern="100" dirty="0">
                <a:latin typeface="Aptos" panose="020B0004020202020204" pitchFamily="34" charset="0"/>
                <a:ea typeface="Aptos" panose="020B0004020202020204" pitchFamily="34" charset="0"/>
                <a:cs typeface="Times New Roman" panose="02020603050405020304" pitchFamily="18" charset="0"/>
              </a:rPr>
              <a:t> </a:t>
            </a:r>
          </a:p>
          <a:p>
            <a:r>
              <a:rPr lang="en-CA" sz="1800" kern="100" dirty="0">
                <a:latin typeface="Aptos" panose="020B0004020202020204" pitchFamily="34" charset="0"/>
                <a:ea typeface="Aptos" panose="020B0004020202020204" pitchFamily="34" charset="0"/>
                <a:cs typeface="Times New Roman" panose="02020603050405020304" pitchFamily="18" charset="0"/>
              </a:rPr>
              <a:t>List three first-step actions from your choices of action brainstorming step that you will explore in depth.</a:t>
            </a:r>
          </a:p>
        </p:txBody>
      </p:sp>
      <p:sp>
        <p:nvSpPr>
          <p:cNvPr id="4" name="Rectangle 3">
            <a:extLst>
              <a:ext uri="{FF2B5EF4-FFF2-40B4-BE49-F238E27FC236}">
                <a16:creationId xmlns:a16="http://schemas.microsoft.com/office/drawing/2014/main" id="{DDB0D67D-3033-0D39-CAA6-0A0275293166}"/>
              </a:ext>
            </a:extLst>
          </p:cNvPr>
          <p:cNvSpPr/>
          <p:nvPr/>
        </p:nvSpPr>
        <p:spPr>
          <a:xfrm>
            <a:off x="1485899" y="2207943"/>
            <a:ext cx="10583437" cy="923331"/>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TextBox 4">
            <a:extLst>
              <a:ext uri="{FF2B5EF4-FFF2-40B4-BE49-F238E27FC236}">
                <a16:creationId xmlns:a16="http://schemas.microsoft.com/office/drawing/2014/main" id="{BD778185-5765-0AFC-87D5-1AA9FFC30980}"/>
              </a:ext>
            </a:extLst>
          </p:cNvPr>
          <p:cNvSpPr txBox="1"/>
          <p:nvPr/>
        </p:nvSpPr>
        <p:spPr>
          <a:xfrm>
            <a:off x="263961" y="2357414"/>
            <a:ext cx="1581146" cy="646331"/>
          </a:xfrm>
          <a:prstGeom prst="rect">
            <a:avLst/>
          </a:prstGeom>
          <a:noFill/>
        </p:spPr>
        <p:txBody>
          <a:bodyPr wrap="square" rtlCol="0">
            <a:spAutoFit/>
          </a:bodyPr>
          <a:lstStyle/>
          <a:p>
            <a:r>
              <a:rPr lang="en-US" dirty="0"/>
              <a:t>First-Step Action 1</a:t>
            </a:r>
          </a:p>
        </p:txBody>
      </p:sp>
      <p:sp>
        <p:nvSpPr>
          <p:cNvPr id="6" name="TextBox 5">
            <a:extLst>
              <a:ext uri="{FF2B5EF4-FFF2-40B4-BE49-F238E27FC236}">
                <a16:creationId xmlns:a16="http://schemas.microsoft.com/office/drawing/2014/main" id="{7D6821FE-7CEE-AD16-CA39-F836DBA00627}"/>
              </a:ext>
            </a:extLst>
          </p:cNvPr>
          <p:cNvSpPr txBox="1"/>
          <p:nvPr/>
        </p:nvSpPr>
        <p:spPr>
          <a:xfrm>
            <a:off x="1384299" y="1838611"/>
            <a:ext cx="902811" cy="369332"/>
          </a:xfrm>
          <a:prstGeom prst="rect">
            <a:avLst/>
          </a:prstGeom>
          <a:noFill/>
        </p:spPr>
        <p:txBody>
          <a:bodyPr wrap="none" rtlCol="0">
            <a:spAutoFit/>
          </a:bodyPr>
          <a:lstStyle/>
          <a:p>
            <a:r>
              <a:rPr lang="en-US" dirty="0"/>
              <a:t>Name: </a:t>
            </a:r>
          </a:p>
        </p:txBody>
      </p:sp>
      <p:sp>
        <p:nvSpPr>
          <p:cNvPr id="7" name="Rectangle 6">
            <a:extLst>
              <a:ext uri="{FF2B5EF4-FFF2-40B4-BE49-F238E27FC236}">
                <a16:creationId xmlns:a16="http://schemas.microsoft.com/office/drawing/2014/main" id="{C44FDBA0-5ED1-2F0F-E99E-0B3D9BFD3CE3}"/>
              </a:ext>
            </a:extLst>
          </p:cNvPr>
          <p:cNvSpPr/>
          <p:nvPr/>
        </p:nvSpPr>
        <p:spPr>
          <a:xfrm>
            <a:off x="1498599" y="3973243"/>
            <a:ext cx="10583437" cy="923331"/>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TextBox 8">
            <a:extLst>
              <a:ext uri="{FF2B5EF4-FFF2-40B4-BE49-F238E27FC236}">
                <a16:creationId xmlns:a16="http://schemas.microsoft.com/office/drawing/2014/main" id="{BCEFC090-8278-1D1E-8804-4044C17B69C6}"/>
              </a:ext>
            </a:extLst>
          </p:cNvPr>
          <p:cNvSpPr txBox="1"/>
          <p:nvPr/>
        </p:nvSpPr>
        <p:spPr>
          <a:xfrm>
            <a:off x="1384300" y="3603911"/>
            <a:ext cx="902811" cy="369332"/>
          </a:xfrm>
          <a:prstGeom prst="rect">
            <a:avLst/>
          </a:prstGeom>
          <a:noFill/>
        </p:spPr>
        <p:txBody>
          <a:bodyPr wrap="none" rtlCol="0">
            <a:spAutoFit/>
          </a:bodyPr>
          <a:lstStyle/>
          <a:p>
            <a:r>
              <a:rPr lang="en-US" dirty="0"/>
              <a:t>Name: </a:t>
            </a:r>
          </a:p>
        </p:txBody>
      </p:sp>
      <p:sp>
        <p:nvSpPr>
          <p:cNvPr id="10" name="Rectangle 9">
            <a:extLst>
              <a:ext uri="{FF2B5EF4-FFF2-40B4-BE49-F238E27FC236}">
                <a16:creationId xmlns:a16="http://schemas.microsoft.com/office/drawing/2014/main" id="{42789057-47CC-BB23-B2B5-FBBF6C93C38F}"/>
              </a:ext>
            </a:extLst>
          </p:cNvPr>
          <p:cNvSpPr/>
          <p:nvPr/>
        </p:nvSpPr>
        <p:spPr>
          <a:xfrm>
            <a:off x="1508001" y="5738543"/>
            <a:ext cx="10583437" cy="923331"/>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extBox 11">
            <a:extLst>
              <a:ext uri="{FF2B5EF4-FFF2-40B4-BE49-F238E27FC236}">
                <a16:creationId xmlns:a16="http://schemas.microsoft.com/office/drawing/2014/main" id="{1F7BFF93-0753-A5B4-2B73-28FB3DD3895E}"/>
              </a:ext>
            </a:extLst>
          </p:cNvPr>
          <p:cNvSpPr txBox="1"/>
          <p:nvPr/>
        </p:nvSpPr>
        <p:spPr>
          <a:xfrm>
            <a:off x="1393702" y="5369211"/>
            <a:ext cx="902811" cy="369332"/>
          </a:xfrm>
          <a:prstGeom prst="rect">
            <a:avLst/>
          </a:prstGeom>
          <a:noFill/>
        </p:spPr>
        <p:txBody>
          <a:bodyPr wrap="none" rtlCol="0">
            <a:spAutoFit/>
          </a:bodyPr>
          <a:lstStyle/>
          <a:p>
            <a:r>
              <a:rPr lang="en-US" dirty="0"/>
              <a:t>Name: </a:t>
            </a:r>
          </a:p>
        </p:txBody>
      </p:sp>
      <p:sp>
        <p:nvSpPr>
          <p:cNvPr id="2" name="TextBox 1">
            <a:extLst>
              <a:ext uri="{FF2B5EF4-FFF2-40B4-BE49-F238E27FC236}">
                <a16:creationId xmlns:a16="http://schemas.microsoft.com/office/drawing/2014/main" id="{FEC00EA4-A67F-5B04-9B53-AA0CBBDAEC06}"/>
              </a:ext>
            </a:extLst>
          </p:cNvPr>
          <p:cNvSpPr txBox="1"/>
          <p:nvPr/>
        </p:nvSpPr>
        <p:spPr>
          <a:xfrm>
            <a:off x="254559" y="4132447"/>
            <a:ext cx="1581146" cy="646331"/>
          </a:xfrm>
          <a:prstGeom prst="rect">
            <a:avLst/>
          </a:prstGeom>
          <a:noFill/>
        </p:spPr>
        <p:txBody>
          <a:bodyPr wrap="square" rtlCol="0">
            <a:spAutoFit/>
          </a:bodyPr>
          <a:lstStyle/>
          <a:p>
            <a:r>
              <a:rPr lang="en-US" dirty="0"/>
              <a:t>First-Step Action 2</a:t>
            </a:r>
          </a:p>
        </p:txBody>
      </p:sp>
      <p:sp>
        <p:nvSpPr>
          <p:cNvPr id="13" name="TextBox 12">
            <a:extLst>
              <a:ext uri="{FF2B5EF4-FFF2-40B4-BE49-F238E27FC236}">
                <a16:creationId xmlns:a16="http://schemas.microsoft.com/office/drawing/2014/main" id="{6218096C-48BB-575E-2BBC-21D8B2096AF1}"/>
              </a:ext>
            </a:extLst>
          </p:cNvPr>
          <p:cNvSpPr txBox="1"/>
          <p:nvPr/>
        </p:nvSpPr>
        <p:spPr>
          <a:xfrm>
            <a:off x="254559" y="5899190"/>
            <a:ext cx="1581146" cy="646331"/>
          </a:xfrm>
          <a:prstGeom prst="rect">
            <a:avLst/>
          </a:prstGeom>
          <a:noFill/>
        </p:spPr>
        <p:txBody>
          <a:bodyPr wrap="square" rtlCol="0">
            <a:spAutoFit/>
          </a:bodyPr>
          <a:lstStyle/>
          <a:p>
            <a:r>
              <a:rPr lang="en-US" dirty="0"/>
              <a:t>First-Step Action 3</a:t>
            </a:r>
          </a:p>
        </p:txBody>
      </p:sp>
    </p:spTree>
    <p:extLst>
      <p:ext uri="{BB962C8B-B14F-4D97-AF65-F5344CB8AC3E}">
        <p14:creationId xmlns:p14="http://schemas.microsoft.com/office/powerpoint/2010/main" val="4222237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D0E6783-A947-C57B-C695-F4B0BC0C49DD}"/>
              </a:ext>
            </a:extLst>
          </p:cNvPr>
          <p:cNvSpPr txBox="1"/>
          <p:nvPr/>
        </p:nvSpPr>
        <p:spPr>
          <a:xfrm>
            <a:off x="918116" y="227737"/>
            <a:ext cx="11151219" cy="1200329"/>
          </a:xfrm>
          <a:prstGeom prst="rect">
            <a:avLst/>
          </a:prstGeom>
          <a:noFill/>
        </p:spPr>
        <p:txBody>
          <a:bodyPr wrap="square">
            <a:spAutoFit/>
          </a:bodyPr>
          <a:lstStyle/>
          <a:p>
            <a:r>
              <a:rPr lang="en-CA" sz="1800" b="1" kern="100" dirty="0">
                <a:latin typeface="Aptos" panose="020B0004020202020204" pitchFamily="34" charset="0"/>
                <a:ea typeface="Aptos" panose="020B0004020202020204" pitchFamily="34" charset="0"/>
                <a:cs typeface="Times New Roman" panose="02020603050405020304" pitchFamily="18" charset="0"/>
              </a:rPr>
              <a:t>Consequence Scenarios</a:t>
            </a:r>
            <a:endParaRPr lang="en-CA" sz="1800" kern="100" dirty="0">
              <a:latin typeface="Aptos" panose="020B0004020202020204" pitchFamily="34" charset="0"/>
              <a:ea typeface="Aptos" panose="020B0004020202020204" pitchFamily="34" charset="0"/>
              <a:cs typeface="Times New Roman" panose="02020603050405020304" pitchFamily="18" charset="0"/>
            </a:endParaRPr>
          </a:p>
          <a:p>
            <a:r>
              <a:rPr lang="en-CA" sz="1800" kern="100" dirty="0">
                <a:latin typeface="Aptos" panose="020B0004020202020204" pitchFamily="34" charset="0"/>
                <a:ea typeface="Aptos" panose="020B0004020202020204" pitchFamily="34" charset="0"/>
                <a:cs typeface="Times New Roman" panose="02020603050405020304" pitchFamily="18" charset="0"/>
              </a:rPr>
              <a:t> </a:t>
            </a:r>
          </a:p>
          <a:p>
            <a:r>
              <a:rPr lang="en-CA" sz="1800" kern="100" dirty="0">
                <a:latin typeface="Aptos" panose="020B0004020202020204" pitchFamily="34" charset="0"/>
                <a:ea typeface="Aptos" panose="020B0004020202020204" pitchFamily="34" charset="0"/>
                <a:cs typeface="Times New Roman" panose="02020603050405020304" pitchFamily="18" charset="0"/>
              </a:rPr>
              <a:t>For each of your three choices of action, describe a positive consequence scenario and a negative consequence scenario. Give each scenario a distinct and memorable </a:t>
            </a:r>
            <a:r>
              <a:rPr lang="en-CA" kern="100" dirty="0">
                <a:latin typeface="Aptos" panose="020B0004020202020204" pitchFamily="34" charset="0"/>
                <a:ea typeface="Aptos" panose="020B0004020202020204" pitchFamily="34" charset="0"/>
                <a:cs typeface="Times New Roman" panose="02020603050405020304" pitchFamily="18" charset="0"/>
              </a:rPr>
              <a:t>name</a:t>
            </a:r>
            <a:r>
              <a:rPr lang="en-CA" sz="1800" kern="100" dirty="0">
                <a:latin typeface="Aptos" panose="020B0004020202020204" pitchFamily="34" charset="0"/>
                <a:ea typeface="Aptos" panose="020B0004020202020204" pitchFamily="34" charset="0"/>
                <a:cs typeface="Times New Roman" panose="02020603050405020304" pitchFamily="18" charset="0"/>
              </a:rPr>
              <a:t>.</a:t>
            </a:r>
          </a:p>
        </p:txBody>
      </p:sp>
      <p:sp>
        <p:nvSpPr>
          <p:cNvPr id="4" name="Rectangle 3">
            <a:extLst>
              <a:ext uri="{FF2B5EF4-FFF2-40B4-BE49-F238E27FC236}">
                <a16:creationId xmlns:a16="http://schemas.microsoft.com/office/drawing/2014/main" id="{D3BC98A9-BB47-13FF-DFE5-4E8EC765F1A9}"/>
              </a:ext>
            </a:extLst>
          </p:cNvPr>
          <p:cNvSpPr/>
          <p:nvPr/>
        </p:nvSpPr>
        <p:spPr>
          <a:xfrm>
            <a:off x="5871117" y="2100742"/>
            <a:ext cx="6003383" cy="1937858"/>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Rectangle 4">
            <a:extLst>
              <a:ext uri="{FF2B5EF4-FFF2-40B4-BE49-F238E27FC236}">
                <a16:creationId xmlns:a16="http://schemas.microsoft.com/office/drawing/2014/main" id="{8921561C-0E61-E32D-1DF7-377D69D6531A}"/>
              </a:ext>
            </a:extLst>
          </p:cNvPr>
          <p:cNvSpPr/>
          <p:nvPr/>
        </p:nvSpPr>
        <p:spPr>
          <a:xfrm>
            <a:off x="5871117" y="5059842"/>
            <a:ext cx="6003383" cy="1937858"/>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Rectangle 5">
            <a:extLst>
              <a:ext uri="{FF2B5EF4-FFF2-40B4-BE49-F238E27FC236}">
                <a16:creationId xmlns:a16="http://schemas.microsoft.com/office/drawing/2014/main" id="{38EA77C2-C2BC-756E-AC97-F8E3CF54C9D9}"/>
              </a:ext>
            </a:extLst>
          </p:cNvPr>
          <p:cNvSpPr/>
          <p:nvPr/>
        </p:nvSpPr>
        <p:spPr>
          <a:xfrm>
            <a:off x="740316" y="4021435"/>
            <a:ext cx="3730084" cy="923331"/>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TextBox 6">
            <a:extLst>
              <a:ext uri="{FF2B5EF4-FFF2-40B4-BE49-F238E27FC236}">
                <a16:creationId xmlns:a16="http://schemas.microsoft.com/office/drawing/2014/main" id="{56538E13-565D-6CC3-A2A7-E008057E2887}"/>
              </a:ext>
            </a:extLst>
          </p:cNvPr>
          <p:cNvSpPr txBox="1"/>
          <p:nvPr/>
        </p:nvSpPr>
        <p:spPr>
          <a:xfrm>
            <a:off x="635000" y="3605768"/>
            <a:ext cx="1993900" cy="369332"/>
          </a:xfrm>
          <a:prstGeom prst="rect">
            <a:avLst/>
          </a:prstGeom>
          <a:noFill/>
        </p:spPr>
        <p:txBody>
          <a:bodyPr wrap="square" rtlCol="0">
            <a:spAutoFit/>
          </a:bodyPr>
          <a:lstStyle/>
          <a:p>
            <a:r>
              <a:rPr lang="en-US" dirty="0"/>
              <a:t>First-Step Action 1</a:t>
            </a:r>
          </a:p>
        </p:txBody>
      </p:sp>
      <p:sp>
        <p:nvSpPr>
          <p:cNvPr id="8" name="TextBox 7">
            <a:extLst>
              <a:ext uri="{FF2B5EF4-FFF2-40B4-BE49-F238E27FC236}">
                <a16:creationId xmlns:a16="http://schemas.microsoft.com/office/drawing/2014/main" id="{9F992ED5-8E0D-AC39-63BB-050908BAE6D0}"/>
              </a:ext>
            </a:extLst>
          </p:cNvPr>
          <p:cNvSpPr txBox="1"/>
          <p:nvPr/>
        </p:nvSpPr>
        <p:spPr>
          <a:xfrm>
            <a:off x="3991517" y="2538528"/>
            <a:ext cx="1879600" cy="923330"/>
          </a:xfrm>
          <a:prstGeom prst="rect">
            <a:avLst/>
          </a:prstGeom>
          <a:noFill/>
        </p:spPr>
        <p:txBody>
          <a:bodyPr wrap="square" rtlCol="0">
            <a:spAutoFit/>
          </a:bodyPr>
          <a:lstStyle/>
          <a:p>
            <a:r>
              <a:rPr lang="en-US" dirty="0"/>
              <a:t>Positive Consequence Scenario (A)</a:t>
            </a:r>
          </a:p>
        </p:txBody>
      </p:sp>
      <p:sp>
        <p:nvSpPr>
          <p:cNvPr id="9" name="TextBox 8">
            <a:extLst>
              <a:ext uri="{FF2B5EF4-FFF2-40B4-BE49-F238E27FC236}">
                <a16:creationId xmlns:a16="http://schemas.microsoft.com/office/drawing/2014/main" id="{D24C0F7D-8287-C659-6B11-F4D1EB039D98}"/>
              </a:ext>
            </a:extLst>
          </p:cNvPr>
          <p:cNvSpPr txBox="1"/>
          <p:nvPr/>
        </p:nvSpPr>
        <p:spPr>
          <a:xfrm>
            <a:off x="4143917" y="5593561"/>
            <a:ext cx="1574800" cy="923331"/>
          </a:xfrm>
          <a:prstGeom prst="rect">
            <a:avLst/>
          </a:prstGeom>
          <a:noFill/>
        </p:spPr>
        <p:txBody>
          <a:bodyPr wrap="square" rtlCol="0">
            <a:spAutoFit/>
          </a:bodyPr>
          <a:lstStyle/>
          <a:p>
            <a:r>
              <a:rPr lang="en-US" dirty="0"/>
              <a:t>Negative Consequence Scenario (B)</a:t>
            </a:r>
          </a:p>
        </p:txBody>
      </p:sp>
      <p:sp>
        <p:nvSpPr>
          <p:cNvPr id="10" name="TextBox 9">
            <a:extLst>
              <a:ext uri="{FF2B5EF4-FFF2-40B4-BE49-F238E27FC236}">
                <a16:creationId xmlns:a16="http://schemas.microsoft.com/office/drawing/2014/main" id="{02A98034-6B77-AED4-A2BC-B28F6FAB1D3B}"/>
              </a:ext>
            </a:extLst>
          </p:cNvPr>
          <p:cNvSpPr txBox="1"/>
          <p:nvPr/>
        </p:nvSpPr>
        <p:spPr>
          <a:xfrm>
            <a:off x="5796775" y="1673060"/>
            <a:ext cx="1993900" cy="369332"/>
          </a:xfrm>
          <a:prstGeom prst="rect">
            <a:avLst/>
          </a:prstGeom>
          <a:noFill/>
        </p:spPr>
        <p:txBody>
          <a:bodyPr wrap="square" rtlCol="0">
            <a:spAutoFit/>
          </a:bodyPr>
          <a:lstStyle/>
          <a:p>
            <a:r>
              <a:rPr lang="en-US" dirty="0"/>
              <a:t>Name:</a:t>
            </a:r>
          </a:p>
        </p:txBody>
      </p:sp>
      <p:sp>
        <p:nvSpPr>
          <p:cNvPr id="11" name="TextBox 10">
            <a:extLst>
              <a:ext uri="{FF2B5EF4-FFF2-40B4-BE49-F238E27FC236}">
                <a16:creationId xmlns:a16="http://schemas.microsoft.com/office/drawing/2014/main" id="{B0FB7730-356C-7211-A63A-94B68CA2060B}"/>
              </a:ext>
            </a:extLst>
          </p:cNvPr>
          <p:cNvSpPr txBox="1"/>
          <p:nvPr/>
        </p:nvSpPr>
        <p:spPr>
          <a:xfrm>
            <a:off x="5782217" y="4694036"/>
            <a:ext cx="1993900" cy="369332"/>
          </a:xfrm>
          <a:prstGeom prst="rect">
            <a:avLst/>
          </a:prstGeom>
          <a:noFill/>
        </p:spPr>
        <p:txBody>
          <a:bodyPr wrap="square" rtlCol="0">
            <a:spAutoFit/>
          </a:bodyPr>
          <a:lstStyle/>
          <a:p>
            <a:r>
              <a:rPr lang="en-US" dirty="0"/>
              <a:t>Name:</a:t>
            </a:r>
          </a:p>
        </p:txBody>
      </p:sp>
    </p:spTree>
    <p:extLst>
      <p:ext uri="{BB962C8B-B14F-4D97-AF65-F5344CB8AC3E}">
        <p14:creationId xmlns:p14="http://schemas.microsoft.com/office/powerpoint/2010/main" val="30058223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496692-8C81-6EAE-6B2A-203E99ECFAC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926FA49-4BCE-5624-A932-7A3B7FBAB5BD}"/>
              </a:ext>
            </a:extLst>
          </p:cNvPr>
          <p:cNvSpPr txBox="1"/>
          <p:nvPr/>
        </p:nvSpPr>
        <p:spPr>
          <a:xfrm>
            <a:off x="918116" y="227737"/>
            <a:ext cx="11151219" cy="1200329"/>
          </a:xfrm>
          <a:prstGeom prst="rect">
            <a:avLst/>
          </a:prstGeom>
          <a:noFill/>
        </p:spPr>
        <p:txBody>
          <a:bodyPr wrap="square">
            <a:spAutoFit/>
          </a:bodyPr>
          <a:lstStyle/>
          <a:p>
            <a:r>
              <a:rPr lang="en-CA" sz="1800" b="1" kern="100" dirty="0">
                <a:latin typeface="Aptos" panose="020B0004020202020204" pitchFamily="34" charset="0"/>
                <a:ea typeface="Aptos" panose="020B0004020202020204" pitchFamily="34" charset="0"/>
                <a:cs typeface="Times New Roman" panose="02020603050405020304" pitchFamily="18" charset="0"/>
              </a:rPr>
              <a:t>Consequence Scenarios</a:t>
            </a:r>
            <a:endParaRPr lang="en-CA" sz="1800" kern="100" dirty="0">
              <a:latin typeface="Aptos" panose="020B0004020202020204" pitchFamily="34" charset="0"/>
              <a:ea typeface="Aptos" panose="020B0004020202020204" pitchFamily="34" charset="0"/>
              <a:cs typeface="Times New Roman" panose="02020603050405020304" pitchFamily="18" charset="0"/>
            </a:endParaRPr>
          </a:p>
          <a:p>
            <a:r>
              <a:rPr lang="en-CA" sz="1800" kern="100" dirty="0">
                <a:latin typeface="Aptos" panose="020B0004020202020204" pitchFamily="34" charset="0"/>
                <a:ea typeface="Aptos" panose="020B0004020202020204" pitchFamily="34" charset="0"/>
                <a:cs typeface="Times New Roman" panose="02020603050405020304" pitchFamily="18" charset="0"/>
              </a:rPr>
              <a:t> </a:t>
            </a:r>
          </a:p>
          <a:p>
            <a:r>
              <a:rPr lang="en-CA" sz="1800" kern="100" dirty="0">
                <a:latin typeface="Aptos" panose="020B0004020202020204" pitchFamily="34" charset="0"/>
                <a:ea typeface="Aptos" panose="020B0004020202020204" pitchFamily="34" charset="0"/>
                <a:cs typeface="Times New Roman" panose="02020603050405020304" pitchFamily="18" charset="0"/>
              </a:rPr>
              <a:t>For each of your three choices of action, describe a positive consequence scenario and a negative consequence scenario. Give each scenario a distinct and memorable </a:t>
            </a:r>
            <a:r>
              <a:rPr lang="en-CA" kern="100" dirty="0">
                <a:latin typeface="Aptos" panose="020B0004020202020204" pitchFamily="34" charset="0"/>
                <a:ea typeface="Aptos" panose="020B0004020202020204" pitchFamily="34" charset="0"/>
                <a:cs typeface="Times New Roman" panose="02020603050405020304" pitchFamily="18" charset="0"/>
              </a:rPr>
              <a:t>name</a:t>
            </a:r>
            <a:r>
              <a:rPr lang="en-CA" sz="1800" kern="100" dirty="0">
                <a:latin typeface="Aptos" panose="020B0004020202020204" pitchFamily="34" charset="0"/>
                <a:ea typeface="Aptos" panose="020B0004020202020204" pitchFamily="34" charset="0"/>
                <a:cs typeface="Times New Roman" panose="02020603050405020304" pitchFamily="18" charset="0"/>
              </a:rPr>
              <a:t>.</a:t>
            </a:r>
          </a:p>
        </p:txBody>
      </p:sp>
      <p:sp>
        <p:nvSpPr>
          <p:cNvPr id="4" name="Rectangle 3">
            <a:extLst>
              <a:ext uri="{FF2B5EF4-FFF2-40B4-BE49-F238E27FC236}">
                <a16:creationId xmlns:a16="http://schemas.microsoft.com/office/drawing/2014/main" id="{2B84D2B3-3323-FD55-4903-B1D62E6EA2CB}"/>
              </a:ext>
            </a:extLst>
          </p:cNvPr>
          <p:cNvSpPr/>
          <p:nvPr/>
        </p:nvSpPr>
        <p:spPr>
          <a:xfrm>
            <a:off x="5871117" y="2100742"/>
            <a:ext cx="6003383" cy="1937858"/>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Rectangle 4">
            <a:extLst>
              <a:ext uri="{FF2B5EF4-FFF2-40B4-BE49-F238E27FC236}">
                <a16:creationId xmlns:a16="http://schemas.microsoft.com/office/drawing/2014/main" id="{8EF2171B-B5CE-5D54-E9C4-8424700A586F}"/>
              </a:ext>
            </a:extLst>
          </p:cNvPr>
          <p:cNvSpPr/>
          <p:nvPr/>
        </p:nvSpPr>
        <p:spPr>
          <a:xfrm>
            <a:off x="5871117" y="5059842"/>
            <a:ext cx="6003383" cy="1937858"/>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Rectangle 5">
            <a:extLst>
              <a:ext uri="{FF2B5EF4-FFF2-40B4-BE49-F238E27FC236}">
                <a16:creationId xmlns:a16="http://schemas.microsoft.com/office/drawing/2014/main" id="{684E825A-75F2-5D8B-DACE-0CDBE8F97E7D}"/>
              </a:ext>
            </a:extLst>
          </p:cNvPr>
          <p:cNvSpPr/>
          <p:nvPr/>
        </p:nvSpPr>
        <p:spPr>
          <a:xfrm>
            <a:off x="740316" y="4021435"/>
            <a:ext cx="3730084" cy="923331"/>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TextBox 6">
            <a:extLst>
              <a:ext uri="{FF2B5EF4-FFF2-40B4-BE49-F238E27FC236}">
                <a16:creationId xmlns:a16="http://schemas.microsoft.com/office/drawing/2014/main" id="{EC7378DF-86F5-03E0-F1EA-AB0C3607D4BF}"/>
              </a:ext>
            </a:extLst>
          </p:cNvPr>
          <p:cNvSpPr txBox="1"/>
          <p:nvPr/>
        </p:nvSpPr>
        <p:spPr>
          <a:xfrm>
            <a:off x="635000" y="3605768"/>
            <a:ext cx="1993900" cy="369332"/>
          </a:xfrm>
          <a:prstGeom prst="rect">
            <a:avLst/>
          </a:prstGeom>
          <a:noFill/>
        </p:spPr>
        <p:txBody>
          <a:bodyPr wrap="square" rtlCol="0">
            <a:spAutoFit/>
          </a:bodyPr>
          <a:lstStyle/>
          <a:p>
            <a:r>
              <a:rPr lang="en-US" dirty="0"/>
              <a:t>First-Step Action 2</a:t>
            </a:r>
          </a:p>
        </p:txBody>
      </p:sp>
      <p:sp>
        <p:nvSpPr>
          <p:cNvPr id="8" name="TextBox 7">
            <a:extLst>
              <a:ext uri="{FF2B5EF4-FFF2-40B4-BE49-F238E27FC236}">
                <a16:creationId xmlns:a16="http://schemas.microsoft.com/office/drawing/2014/main" id="{3E94030E-EF8F-65C3-8A30-784F5646FA28}"/>
              </a:ext>
            </a:extLst>
          </p:cNvPr>
          <p:cNvSpPr txBox="1"/>
          <p:nvPr/>
        </p:nvSpPr>
        <p:spPr>
          <a:xfrm>
            <a:off x="3991517" y="2538528"/>
            <a:ext cx="1879600" cy="923330"/>
          </a:xfrm>
          <a:prstGeom prst="rect">
            <a:avLst/>
          </a:prstGeom>
          <a:noFill/>
        </p:spPr>
        <p:txBody>
          <a:bodyPr wrap="square" rtlCol="0">
            <a:spAutoFit/>
          </a:bodyPr>
          <a:lstStyle/>
          <a:p>
            <a:r>
              <a:rPr lang="en-US" dirty="0"/>
              <a:t>Positive Consequence Scenario (C)</a:t>
            </a:r>
          </a:p>
        </p:txBody>
      </p:sp>
      <p:sp>
        <p:nvSpPr>
          <p:cNvPr id="9" name="TextBox 8">
            <a:extLst>
              <a:ext uri="{FF2B5EF4-FFF2-40B4-BE49-F238E27FC236}">
                <a16:creationId xmlns:a16="http://schemas.microsoft.com/office/drawing/2014/main" id="{937F16A9-9D02-17D7-1C8B-79D47F6B1398}"/>
              </a:ext>
            </a:extLst>
          </p:cNvPr>
          <p:cNvSpPr txBox="1"/>
          <p:nvPr/>
        </p:nvSpPr>
        <p:spPr>
          <a:xfrm>
            <a:off x="4143917" y="5593561"/>
            <a:ext cx="1574800" cy="923331"/>
          </a:xfrm>
          <a:prstGeom prst="rect">
            <a:avLst/>
          </a:prstGeom>
          <a:noFill/>
        </p:spPr>
        <p:txBody>
          <a:bodyPr wrap="square" rtlCol="0">
            <a:spAutoFit/>
          </a:bodyPr>
          <a:lstStyle/>
          <a:p>
            <a:r>
              <a:rPr lang="en-US" dirty="0"/>
              <a:t>Negative Consequence Scenario (D)</a:t>
            </a:r>
          </a:p>
        </p:txBody>
      </p:sp>
      <p:sp>
        <p:nvSpPr>
          <p:cNvPr id="10" name="TextBox 9">
            <a:extLst>
              <a:ext uri="{FF2B5EF4-FFF2-40B4-BE49-F238E27FC236}">
                <a16:creationId xmlns:a16="http://schemas.microsoft.com/office/drawing/2014/main" id="{31043E8A-6EFF-DD0E-C241-5A416B9A1BAB}"/>
              </a:ext>
            </a:extLst>
          </p:cNvPr>
          <p:cNvSpPr txBox="1"/>
          <p:nvPr/>
        </p:nvSpPr>
        <p:spPr>
          <a:xfrm>
            <a:off x="5796775" y="1673060"/>
            <a:ext cx="1993900" cy="369332"/>
          </a:xfrm>
          <a:prstGeom prst="rect">
            <a:avLst/>
          </a:prstGeom>
          <a:noFill/>
        </p:spPr>
        <p:txBody>
          <a:bodyPr wrap="square" rtlCol="0">
            <a:spAutoFit/>
          </a:bodyPr>
          <a:lstStyle/>
          <a:p>
            <a:r>
              <a:rPr lang="en-US" dirty="0"/>
              <a:t>Name:</a:t>
            </a:r>
          </a:p>
        </p:txBody>
      </p:sp>
      <p:sp>
        <p:nvSpPr>
          <p:cNvPr id="11" name="TextBox 10">
            <a:extLst>
              <a:ext uri="{FF2B5EF4-FFF2-40B4-BE49-F238E27FC236}">
                <a16:creationId xmlns:a16="http://schemas.microsoft.com/office/drawing/2014/main" id="{475D466A-20C3-4092-72BD-435075CCEB5F}"/>
              </a:ext>
            </a:extLst>
          </p:cNvPr>
          <p:cNvSpPr txBox="1"/>
          <p:nvPr/>
        </p:nvSpPr>
        <p:spPr>
          <a:xfrm>
            <a:off x="5782217" y="4694036"/>
            <a:ext cx="1993900" cy="369332"/>
          </a:xfrm>
          <a:prstGeom prst="rect">
            <a:avLst/>
          </a:prstGeom>
          <a:noFill/>
        </p:spPr>
        <p:txBody>
          <a:bodyPr wrap="square" rtlCol="0">
            <a:spAutoFit/>
          </a:bodyPr>
          <a:lstStyle/>
          <a:p>
            <a:r>
              <a:rPr lang="en-US" dirty="0"/>
              <a:t>Name:</a:t>
            </a:r>
          </a:p>
        </p:txBody>
      </p:sp>
    </p:spTree>
    <p:extLst>
      <p:ext uri="{BB962C8B-B14F-4D97-AF65-F5344CB8AC3E}">
        <p14:creationId xmlns:p14="http://schemas.microsoft.com/office/powerpoint/2010/main" val="10484061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4D549-60E7-2700-D5FC-2EDC0A910F5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25289CE-8546-ED58-432C-1E616039ADCA}"/>
              </a:ext>
            </a:extLst>
          </p:cNvPr>
          <p:cNvSpPr txBox="1"/>
          <p:nvPr/>
        </p:nvSpPr>
        <p:spPr>
          <a:xfrm>
            <a:off x="918116" y="227737"/>
            <a:ext cx="11151219" cy="1200329"/>
          </a:xfrm>
          <a:prstGeom prst="rect">
            <a:avLst/>
          </a:prstGeom>
          <a:noFill/>
        </p:spPr>
        <p:txBody>
          <a:bodyPr wrap="square">
            <a:spAutoFit/>
          </a:bodyPr>
          <a:lstStyle/>
          <a:p>
            <a:r>
              <a:rPr lang="en-CA" sz="1800" b="1" kern="100" dirty="0">
                <a:latin typeface="Aptos" panose="020B0004020202020204" pitchFamily="34" charset="0"/>
                <a:ea typeface="Aptos" panose="020B0004020202020204" pitchFamily="34" charset="0"/>
                <a:cs typeface="Times New Roman" panose="02020603050405020304" pitchFamily="18" charset="0"/>
              </a:rPr>
              <a:t>Consequence Scenarios</a:t>
            </a:r>
            <a:endParaRPr lang="en-CA" sz="1800" kern="100" dirty="0">
              <a:latin typeface="Aptos" panose="020B0004020202020204" pitchFamily="34" charset="0"/>
              <a:ea typeface="Aptos" panose="020B0004020202020204" pitchFamily="34" charset="0"/>
              <a:cs typeface="Times New Roman" panose="02020603050405020304" pitchFamily="18" charset="0"/>
            </a:endParaRPr>
          </a:p>
          <a:p>
            <a:r>
              <a:rPr lang="en-CA" sz="1800" kern="100" dirty="0">
                <a:latin typeface="Aptos" panose="020B0004020202020204" pitchFamily="34" charset="0"/>
                <a:ea typeface="Aptos" panose="020B0004020202020204" pitchFamily="34" charset="0"/>
                <a:cs typeface="Times New Roman" panose="02020603050405020304" pitchFamily="18" charset="0"/>
              </a:rPr>
              <a:t> </a:t>
            </a:r>
          </a:p>
          <a:p>
            <a:r>
              <a:rPr lang="en-CA" sz="1800" kern="100" dirty="0">
                <a:latin typeface="Aptos" panose="020B0004020202020204" pitchFamily="34" charset="0"/>
                <a:ea typeface="Aptos" panose="020B0004020202020204" pitchFamily="34" charset="0"/>
                <a:cs typeface="Times New Roman" panose="02020603050405020304" pitchFamily="18" charset="0"/>
              </a:rPr>
              <a:t>For each of your three choices of action, describe a positive consequence scenario and a negative consequence scenario. Give each scenario a distinct and memorable </a:t>
            </a:r>
            <a:r>
              <a:rPr lang="en-CA" kern="100" dirty="0">
                <a:latin typeface="Aptos" panose="020B0004020202020204" pitchFamily="34" charset="0"/>
                <a:ea typeface="Aptos" panose="020B0004020202020204" pitchFamily="34" charset="0"/>
                <a:cs typeface="Times New Roman" panose="02020603050405020304" pitchFamily="18" charset="0"/>
              </a:rPr>
              <a:t>name</a:t>
            </a:r>
            <a:r>
              <a:rPr lang="en-CA" sz="1800" kern="100" dirty="0">
                <a:latin typeface="Aptos" panose="020B0004020202020204" pitchFamily="34" charset="0"/>
                <a:ea typeface="Aptos" panose="020B0004020202020204" pitchFamily="34" charset="0"/>
                <a:cs typeface="Times New Roman" panose="02020603050405020304" pitchFamily="18" charset="0"/>
              </a:rPr>
              <a:t>.</a:t>
            </a:r>
          </a:p>
        </p:txBody>
      </p:sp>
      <p:sp>
        <p:nvSpPr>
          <p:cNvPr id="4" name="Rectangle 3">
            <a:extLst>
              <a:ext uri="{FF2B5EF4-FFF2-40B4-BE49-F238E27FC236}">
                <a16:creationId xmlns:a16="http://schemas.microsoft.com/office/drawing/2014/main" id="{5AB9552E-9599-08D3-07E7-13E4A04636EF}"/>
              </a:ext>
            </a:extLst>
          </p:cNvPr>
          <p:cNvSpPr/>
          <p:nvPr/>
        </p:nvSpPr>
        <p:spPr>
          <a:xfrm>
            <a:off x="5871117" y="2100742"/>
            <a:ext cx="6003383" cy="1937858"/>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Rectangle 4">
            <a:extLst>
              <a:ext uri="{FF2B5EF4-FFF2-40B4-BE49-F238E27FC236}">
                <a16:creationId xmlns:a16="http://schemas.microsoft.com/office/drawing/2014/main" id="{37DDA262-E671-B3B1-BEC5-8F3C51FB7861}"/>
              </a:ext>
            </a:extLst>
          </p:cNvPr>
          <p:cNvSpPr/>
          <p:nvPr/>
        </p:nvSpPr>
        <p:spPr>
          <a:xfrm>
            <a:off x="5871117" y="5059842"/>
            <a:ext cx="6003383" cy="1937858"/>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Rectangle 5">
            <a:extLst>
              <a:ext uri="{FF2B5EF4-FFF2-40B4-BE49-F238E27FC236}">
                <a16:creationId xmlns:a16="http://schemas.microsoft.com/office/drawing/2014/main" id="{8C2F7325-A78F-E3F9-29C6-B2034172B64A}"/>
              </a:ext>
            </a:extLst>
          </p:cNvPr>
          <p:cNvSpPr/>
          <p:nvPr/>
        </p:nvSpPr>
        <p:spPr>
          <a:xfrm>
            <a:off x="740316" y="4021435"/>
            <a:ext cx="3730084" cy="923331"/>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TextBox 6">
            <a:extLst>
              <a:ext uri="{FF2B5EF4-FFF2-40B4-BE49-F238E27FC236}">
                <a16:creationId xmlns:a16="http://schemas.microsoft.com/office/drawing/2014/main" id="{5903D7D3-C055-5A1D-D1E1-2B6B4E34ADFA}"/>
              </a:ext>
            </a:extLst>
          </p:cNvPr>
          <p:cNvSpPr txBox="1"/>
          <p:nvPr/>
        </p:nvSpPr>
        <p:spPr>
          <a:xfrm>
            <a:off x="635000" y="3605768"/>
            <a:ext cx="1993900" cy="369332"/>
          </a:xfrm>
          <a:prstGeom prst="rect">
            <a:avLst/>
          </a:prstGeom>
          <a:noFill/>
        </p:spPr>
        <p:txBody>
          <a:bodyPr wrap="square" rtlCol="0">
            <a:spAutoFit/>
          </a:bodyPr>
          <a:lstStyle/>
          <a:p>
            <a:r>
              <a:rPr lang="en-US" dirty="0"/>
              <a:t>First-Step Action 3</a:t>
            </a:r>
          </a:p>
        </p:txBody>
      </p:sp>
      <p:sp>
        <p:nvSpPr>
          <p:cNvPr id="8" name="TextBox 7">
            <a:extLst>
              <a:ext uri="{FF2B5EF4-FFF2-40B4-BE49-F238E27FC236}">
                <a16:creationId xmlns:a16="http://schemas.microsoft.com/office/drawing/2014/main" id="{831706D8-AF15-E5AE-1853-5C23B76EB93F}"/>
              </a:ext>
            </a:extLst>
          </p:cNvPr>
          <p:cNvSpPr txBox="1"/>
          <p:nvPr/>
        </p:nvSpPr>
        <p:spPr>
          <a:xfrm>
            <a:off x="3991517" y="2538528"/>
            <a:ext cx="1879600" cy="923330"/>
          </a:xfrm>
          <a:prstGeom prst="rect">
            <a:avLst/>
          </a:prstGeom>
          <a:noFill/>
        </p:spPr>
        <p:txBody>
          <a:bodyPr wrap="square" rtlCol="0">
            <a:spAutoFit/>
          </a:bodyPr>
          <a:lstStyle/>
          <a:p>
            <a:r>
              <a:rPr lang="en-US" dirty="0"/>
              <a:t>Positive Consequence Scenario (E)</a:t>
            </a:r>
          </a:p>
        </p:txBody>
      </p:sp>
      <p:sp>
        <p:nvSpPr>
          <p:cNvPr id="9" name="TextBox 8">
            <a:extLst>
              <a:ext uri="{FF2B5EF4-FFF2-40B4-BE49-F238E27FC236}">
                <a16:creationId xmlns:a16="http://schemas.microsoft.com/office/drawing/2014/main" id="{D03170C2-A7B1-C3A9-E181-D2B87268428F}"/>
              </a:ext>
            </a:extLst>
          </p:cNvPr>
          <p:cNvSpPr txBox="1"/>
          <p:nvPr/>
        </p:nvSpPr>
        <p:spPr>
          <a:xfrm>
            <a:off x="4143917" y="5593561"/>
            <a:ext cx="1574800" cy="923331"/>
          </a:xfrm>
          <a:prstGeom prst="rect">
            <a:avLst/>
          </a:prstGeom>
          <a:noFill/>
        </p:spPr>
        <p:txBody>
          <a:bodyPr wrap="square" rtlCol="0">
            <a:spAutoFit/>
          </a:bodyPr>
          <a:lstStyle/>
          <a:p>
            <a:r>
              <a:rPr lang="en-US" dirty="0"/>
              <a:t>Negative Consequence Scenario (F)</a:t>
            </a:r>
          </a:p>
        </p:txBody>
      </p:sp>
      <p:sp>
        <p:nvSpPr>
          <p:cNvPr id="10" name="TextBox 9">
            <a:extLst>
              <a:ext uri="{FF2B5EF4-FFF2-40B4-BE49-F238E27FC236}">
                <a16:creationId xmlns:a16="http://schemas.microsoft.com/office/drawing/2014/main" id="{EE97FEF5-F3F1-E00A-E45B-7095762DEA7D}"/>
              </a:ext>
            </a:extLst>
          </p:cNvPr>
          <p:cNvSpPr txBox="1"/>
          <p:nvPr/>
        </p:nvSpPr>
        <p:spPr>
          <a:xfrm>
            <a:off x="5796775" y="1673060"/>
            <a:ext cx="1993900" cy="369332"/>
          </a:xfrm>
          <a:prstGeom prst="rect">
            <a:avLst/>
          </a:prstGeom>
          <a:noFill/>
        </p:spPr>
        <p:txBody>
          <a:bodyPr wrap="square" rtlCol="0">
            <a:spAutoFit/>
          </a:bodyPr>
          <a:lstStyle/>
          <a:p>
            <a:r>
              <a:rPr lang="en-US" dirty="0"/>
              <a:t>Name:</a:t>
            </a:r>
          </a:p>
        </p:txBody>
      </p:sp>
      <p:sp>
        <p:nvSpPr>
          <p:cNvPr id="11" name="TextBox 10">
            <a:extLst>
              <a:ext uri="{FF2B5EF4-FFF2-40B4-BE49-F238E27FC236}">
                <a16:creationId xmlns:a16="http://schemas.microsoft.com/office/drawing/2014/main" id="{7FC9A9B2-7CFD-3A44-7EA0-2B0BF73EBF6A}"/>
              </a:ext>
            </a:extLst>
          </p:cNvPr>
          <p:cNvSpPr txBox="1"/>
          <p:nvPr/>
        </p:nvSpPr>
        <p:spPr>
          <a:xfrm>
            <a:off x="5782217" y="4694036"/>
            <a:ext cx="1993900" cy="369332"/>
          </a:xfrm>
          <a:prstGeom prst="rect">
            <a:avLst/>
          </a:prstGeom>
          <a:noFill/>
        </p:spPr>
        <p:txBody>
          <a:bodyPr wrap="square" rtlCol="0">
            <a:spAutoFit/>
          </a:bodyPr>
          <a:lstStyle/>
          <a:p>
            <a:r>
              <a:rPr lang="en-US" dirty="0"/>
              <a:t>Name:</a:t>
            </a:r>
          </a:p>
        </p:txBody>
      </p:sp>
    </p:spTree>
    <p:extLst>
      <p:ext uri="{BB962C8B-B14F-4D97-AF65-F5344CB8AC3E}">
        <p14:creationId xmlns:p14="http://schemas.microsoft.com/office/powerpoint/2010/main" val="5875620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B4921-6E5A-5D5C-7834-AB522AA4CB6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DCE6ADB-A608-71AF-7FA2-F31EAA50C135}"/>
              </a:ext>
            </a:extLst>
          </p:cNvPr>
          <p:cNvSpPr txBox="1"/>
          <p:nvPr/>
        </p:nvSpPr>
        <p:spPr>
          <a:xfrm>
            <a:off x="295507" y="353756"/>
            <a:ext cx="11972693" cy="1477328"/>
          </a:xfrm>
          <a:prstGeom prst="rect">
            <a:avLst/>
          </a:prstGeom>
          <a:noFill/>
        </p:spPr>
        <p:txBody>
          <a:bodyPr wrap="square">
            <a:spAutoFit/>
          </a:bodyPr>
          <a:lstStyle/>
          <a:p>
            <a:r>
              <a:rPr lang="en-CA" sz="1800" b="1" kern="100" dirty="0">
                <a:latin typeface="Aptos" panose="020B0004020202020204" pitchFamily="34" charset="0"/>
                <a:ea typeface="Aptos" panose="020B0004020202020204" pitchFamily="34" charset="0"/>
                <a:cs typeface="Times New Roman" panose="02020603050405020304" pitchFamily="18" charset="0"/>
              </a:rPr>
              <a:t>Consequence Scenario Likeliness</a:t>
            </a:r>
            <a:endParaRPr lang="en-CA" sz="1800" kern="100" dirty="0">
              <a:latin typeface="Aptos" panose="020B0004020202020204" pitchFamily="34" charset="0"/>
              <a:ea typeface="Aptos" panose="020B0004020202020204" pitchFamily="34" charset="0"/>
              <a:cs typeface="Times New Roman" panose="02020603050405020304" pitchFamily="18" charset="0"/>
            </a:endParaRPr>
          </a:p>
          <a:p>
            <a:r>
              <a:rPr lang="en-CA" sz="1800" kern="100" dirty="0">
                <a:latin typeface="Aptos" panose="020B0004020202020204" pitchFamily="34" charset="0"/>
                <a:ea typeface="Aptos" panose="020B0004020202020204" pitchFamily="34" charset="0"/>
                <a:cs typeface="Times New Roman" panose="02020603050405020304" pitchFamily="18" charset="0"/>
              </a:rPr>
              <a:t> </a:t>
            </a:r>
          </a:p>
          <a:p>
            <a:r>
              <a:rPr lang="en-CA" sz="1800" kern="100" dirty="0">
                <a:latin typeface="Aptos" panose="020B0004020202020204" pitchFamily="34" charset="0"/>
                <a:ea typeface="Aptos" panose="020B0004020202020204" pitchFamily="34" charset="0"/>
                <a:cs typeface="Times New Roman" panose="02020603050405020304" pitchFamily="18" charset="0"/>
              </a:rPr>
              <a:t>Using your knowledge base for inspiration, make a list of </a:t>
            </a:r>
            <a:r>
              <a:rPr lang="en-CA" kern="100" dirty="0">
                <a:latin typeface="Aptos" panose="020B0004020202020204" pitchFamily="34" charset="0"/>
                <a:ea typeface="Aptos" panose="020B0004020202020204" pitchFamily="34" charset="0"/>
                <a:cs typeface="Times New Roman" panose="02020603050405020304" pitchFamily="18" charset="0"/>
              </a:rPr>
              <a:t>at least three</a:t>
            </a:r>
            <a:r>
              <a:rPr lang="en-CA" sz="1800" kern="100" dirty="0">
                <a:latin typeface="Aptos" panose="020B0004020202020204" pitchFamily="34" charset="0"/>
                <a:ea typeface="Aptos" panose="020B0004020202020204" pitchFamily="34" charset="0"/>
                <a:cs typeface="Times New Roman" panose="02020603050405020304" pitchFamily="18" charset="0"/>
              </a:rPr>
              <a:t> strengthening facts and </a:t>
            </a:r>
            <a:r>
              <a:rPr lang="en-CA" kern="100" dirty="0">
                <a:latin typeface="Aptos" panose="020B0004020202020204" pitchFamily="34" charset="0"/>
                <a:ea typeface="Aptos" panose="020B0004020202020204" pitchFamily="34" charset="0"/>
                <a:cs typeface="Times New Roman" panose="02020603050405020304" pitchFamily="18" charset="0"/>
              </a:rPr>
              <a:t>three</a:t>
            </a:r>
            <a:r>
              <a:rPr lang="en-CA" sz="1800" kern="100" dirty="0">
                <a:latin typeface="Aptos" panose="020B0004020202020204" pitchFamily="34" charset="0"/>
                <a:ea typeface="Aptos" panose="020B0004020202020204" pitchFamily="34" charset="0"/>
                <a:cs typeface="Times New Roman" panose="02020603050405020304" pitchFamily="18" charset="0"/>
              </a:rPr>
              <a:t> weakening facts for </a:t>
            </a:r>
            <a:r>
              <a:rPr lang="en-CA" kern="100" dirty="0">
                <a:latin typeface="Aptos" panose="020B0004020202020204" pitchFamily="34" charset="0"/>
                <a:ea typeface="Aptos" panose="020B0004020202020204" pitchFamily="34" charset="0"/>
                <a:cs typeface="Times New Roman" panose="02020603050405020304" pitchFamily="18" charset="0"/>
              </a:rPr>
              <a:t>your </a:t>
            </a:r>
            <a:r>
              <a:rPr lang="en-CA" sz="1800" kern="100" dirty="0">
                <a:latin typeface="Aptos" panose="020B0004020202020204" pitchFamily="34" charset="0"/>
                <a:ea typeface="Aptos" panose="020B0004020202020204" pitchFamily="34" charset="0"/>
                <a:cs typeface="Times New Roman" panose="02020603050405020304" pitchFamily="18" charset="0"/>
              </a:rPr>
              <a:t>consequence scenarios. Calculate a strengthening, </a:t>
            </a:r>
            <a:r>
              <a:rPr lang="en-CA" kern="100" dirty="0">
                <a:latin typeface="Aptos" panose="020B0004020202020204" pitchFamily="34" charset="0"/>
                <a:ea typeface="Aptos" panose="020B0004020202020204" pitchFamily="34" charset="0"/>
                <a:cs typeface="Times New Roman" panose="02020603050405020304" pitchFamily="18" charset="0"/>
              </a:rPr>
              <a:t>weakening and </a:t>
            </a:r>
            <a:r>
              <a:rPr lang="en-CA" sz="1800" kern="100" dirty="0">
                <a:latin typeface="Aptos" panose="020B0004020202020204" pitchFamily="34" charset="0"/>
                <a:ea typeface="Aptos" panose="020B0004020202020204" pitchFamily="34" charset="0"/>
                <a:cs typeface="Times New Roman" panose="02020603050405020304" pitchFamily="18" charset="0"/>
              </a:rPr>
              <a:t>likeliness Ratings for the consequence scenario based on these lists. </a:t>
            </a:r>
            <a:r>
              <a:rPr lang="en-US" b="1" dirty="0"/>
              <a:t>Copy the resulting ratings into the Consequence Tree Worksheet.</a:t>
            </a:r>
          </a:p>
        </p:txBody>
      </p:sp>
      <p:sp>
        <p:nvSpPr>
          <p:cNvPr id="5" name="Rectangle 4">
            <a:extLst>
              <a:ext uri="{FF2B5EF4-FFF2-40B4-BE49-F238E27FC236}">
                <a16:creationId xmlns:a16="http://schemas.microsoft.com/office/drawing/2014/main" id="{6F97A7F5-7B29-3A03-D789-00298E41075E}"/>
              </a:ext>
            </a:extLst>
          </p:cNvPr>
          <p:cNvSpPr/>
          <p:nvPr/>
        </p:nvSpPr>
        <p:spPr>
          <a:xfrm>
            <a:off x="5871117" y="2126142"/>
            <a:ext cx="6003383" cy="1937858"/>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Rectangle 5">
            <a:extLst>
              <a:ext uri="{FF2B5EF4-FFF2-40B4-BE49-F238E27FC236}">
                <a16:creationId xmlns:a16="http://schemas.microsoft.com/office/drawing/2014/main" id="{4BE17B1E-E5F9-FD9A-D05F-E392D4FB3DD9}"/>
              </a:ext>
            </a:extLst>
          </p:cNvPr>
          <p:cNvSpPr/>
          <p:nvPr/>
        </p:nvSpPr>
        <p:spPr>
          <a:xfrm>
            <a:off x="5871117" y="5085242"/>
            <a:ext cx="6003383" cy="1937858"/>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5EB33003-A868-CF9D-24AF-3CC0B309BD65}"/>
              </a:ext>
            </a:extLst>
          </p:cNvPr>
          <p:cNvSpPr/>
          <p:nvPr/>
        </p:nvSpPr>
        <p:spPr>
          <a:xfrm>
            <a:off x="740316" y="4046835"/>
            <a:ext cx="3730084" cy="923331"/>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TextBox 7">
            <a:extLst>
              <a:ext uri="{FF2B5EF4-FFF2-40B4-BE49-F238E27FC236}">
                <a16:creationId xmlns:a16="http://schemas.microsoft.com/office/drawing/2014/main" id="{A42EC953-ED10-6EA5-392B-CA3E8A6EC139}"/>
              </a:ext>
            </a:extLst>
          </p:cNvPr>
          <p:cNvSpPr txBox="1"/>
          <p:nvPr/>
        </p:nvSpPr>
        <p:spPr>
          <a:xfrm>
            <a:off x="635000" y="4970166"/>
            <a:ext cx="3242056" cy="369332"/>
          </a:xfrm>
          <a:prstGeom prst="rect">
            <a:avLst/>
          </a:prstGeom>
          <a:noFill/>
        </p:spPr>
        <p:txBody>
          <a:bodyPr wrap="square" rtlCol="0">
            <a:spAutoFit/>
          </a:bodyPr>
          <a:lstStyle/>
          <a:p>
            <a:r>
              <a:rPr lang="en-US" dirty="0"/>
              <a:t>Consequence Scenario (A)</a:t>
            </a:r>
          </a:p>
        </p:txBody>
      </p:sp>
      <p:sp>
        <p:nvSpPr>
          <p:cNvPr id="9" name="TextBox 8">
            <a:extLst>
              <a:ext uri="{FF2B5EF4-FFF2-40B4-BE49-F238E27FC236}">
                <a16:creationId xmlns:a16="http://schemas.microsoft.com/office/drawing/2014/main" id="{2CFB04C8-F612-6D24-8813-8A5E1B27DBAB}"/>
              </a:ext>
            </a:extLst>
          </p:cNvPr>
          <p:cNvSpPr txBox="1"/>
          <p:nvPr/>
        </p:nvSpPr>
        <p:spPr>
          <a:xfrm>
            <a:off x="3991517" y="2615794"/>
            <a:ext cx="1574800" cy="646331"/>
          </a:xfrm>
          <a:prstGeom prst="rect">
            <a:avLst/>
          </a:prstGeom>
          <a:noFill/>
        </p:spPr>
        <p:txBody>
          <a:bodyPr wrap="square" rtlCol="0">
            <a:spAutoFit/>
          </a:bodyPr>
          <a:lstStyle/>
          <a:p>
            <a:r>
              <a:rPr lang="en-US" dirty="0"/>
              <a:t>Strengthening Facts</a:t>
            </a:r>
          </a:p>
        </p:txBody>
      </p:sp>
      <p:sp>
        <p:nvSpPr>
          <p:cNvPr id="10" name="TextBox 9">
            <a:extLst>
              <a:ext uri="{FF2B5EF4-FFF2-40B4-BE49-F238E27FC236}">
                <a16:creationId xmlns:a16="http://schemas.microsoft.com/office/drawing/2014/main" id="{8B2A1717-B9CA-9670-855E-C90E5F368B07}"/>
              </a:ext>
            </a:extLst>
          </p:cNvPr>
          <p:cNvSpPr txBox="1"/>
          <p:nvPr/>
        </p:nvSpPr>
        <p:spPr>
          <a:xfrm>
            <a:off x="4182017" y="5754876"/>
            <a:ext cx="1574800" cy="646331"/>
          </a:xfrm>
          <a:prstGeom prst="rect">
            <a:avLst/>
          </a:prstGeom>
          <a:noFill/>
        </p:spPr>
        <p:txBody>
          <a:bodyPr wrap="square" rtlCol="0">
            <a:spAutoFit/>
          </a:bodyPr>
          <a:lstStyle/>
          <a:p>
            <a:r>
              <a:rPr lang="en-US" dirty="0"/>
              <a:t>Weakening Facts</a:t>
            </a:r>
          </a:p>
        </p:txBody>
      </p:sp>
      <p:sp>
        <p:nvSpPr>
          <p:cNvPr id="11" name="TextBox 10">
            <a:extLst>
              <a:ext uri="{FF2B5EF4-FFF2-40B4-BE49-F238E27FC236}">
                <a16:creationId xmlns:a16="http://schemas.microsoft.com/office/drawing/2014/main" id="{E30E3AEC-C04D-3A51-CDE5-A130C0B5C928}"/>
              </a:ext>
            </a:extLst>
          </p:cNvPr>
          <p:cNvSpPr txBox="1"/>
          <p:nvPr/>
        </p:nvSpPr>
        <p:spPr>
          <a:xfrm>
            <a:off x="8743174" y="4139168"/>
            <a:ext cx="2661425" cy="369332"/>
          </a:xfrm>
          <a:prstGeom prst="rect">
            <a:avLst/>
          </a:prstGeom>
          <a:noFill/>
        </p:spPr>
        <p:txBody>
          <a:bodyPr wrap="square" rtlCol="0">
            <a:spAutoFit/>
          </a:bodyPr>
          <a:lstStyle/>
          <a:p>
            <a:r>
              <a:rPr lang="en-US" dirty="0"/>
              <a:t>Strengthening Rating:</a:t>
            </a:r>
          </a:p>
        </p:txBody>
      </p:sp>
      <p:sp>
        <p:nvSpPr>
          <p:cNvPr id="12" name="TextBox 11">
            <a:extLst>
              <a:ext uri="{FF2B5EF4-FFF2-40B4-BE49-F238E27FC236}">
                <a16:creationId xmlns:a16="http://schemas.microsoft.com/office/drawing/2014/main" id="{551C1C77-C6A5-D579-5A7A-1A70CEBAB004}"/>
              </a:ext>
            </a:extLst>
          </p:cNvPr>
          <p:cNvSpPr txBox="1"/>
          <p:nvPr/>
        </p:nvSpPr>
        <p:spPr>
          <a:xfrm>
            <a:off x="9046117" y="7075826"/>
            <a:ext cx="2828383" cy="369332"/>
          </a:xfrm>
          <a:prstGeom prst="rect">
            <a:avLst/>
          </a:prstGeom>
          <a:noFill/>
        </p:spPr>
        <p:txBody>
          <a:bodyPr wrap="square" rtlCol="0">
            <a:spAutoFit/>
          </a:bodyPr>
          <a:lstStyle/>
          <a:p>
            <a:r>
              <a:rPr lang="en-US" dirty="0"/>
              <a:t>Weakening Rating:</a:t>
            </a:r>
          </a:p>
        </p:txBody>
      </p:sp>
      <p:sp>
        <p:nvSpPr>
          <p:cNvPr id="13" name="TextBox 12">
            <a:extLst>
              <a:ext uri="{FF2B5EF4-FFF2-40B4-BE49-F238E27FC236}">
                <a16:creationId xmlns:a16="http://schemas.microsoft.com/office/drawing/2014/main" id="{65271140-E8BC-A901-02DC-169195969A95}"/>
              </a:ext>
            </a:extLst>
          </p:cNvPr>
          <p:cNvSpPr txBox="1"/>
          <p:nvPr/>
        </p:nvSpPr>
        <p:spPr>
          <a:xfrm>
            <a:off x="634999" y="5426618"/>
            <a:ext cx="2136335" cy="369332"/>
          </a:xfrm>
          <a:prstGeom prst="rect">
            <a:avLst/>
          </a:prstGeom>
          <a:noFill/>
        </p:spPr>
        <p:txBody>
          <a:bodyPr wrap="square" rtlCol="0">
            <a:spAutoFit/>
          </a:bodyPr>
          <a:lstStyle/>
          <a:p>
            <a:r>
              <a:rPr lang="en-US" dirty="0"/>
              <a:t>Likeliness Rating:</a:t>
            </a:r>
          </a:p>
        </p:txBody>
      </p:sp>
      <p:sp>
        <p:nvSpPr>
          <p:cNvPr id="2" name="TextBox 1">
            <a:extLst>
              <a:ext uri="{FF2B5EF4-FFF2-40B4-BE49-F238E27FC236}">
                <a16:creationId xmlns:a16="http://schemas.microsoft.com/office/drawing/2014/main" id="{E3FE9689-E386-62B4-7997-E983327D6215}"/>
              </a:ext>
            </a:extLst>
          </p:cNvPr>
          <p:cNvSpPr txBox="1"/>
          <p:nvPr/>
        </p:nvSpPr>
        <p:spPr>
          <a:xfrm>
            <a:off x="635000" y="3688471"/>
            <a:ext cx="1993900" cy="369332"/>
          </a:xfrm>
          <a:prstGeom prst="rect">
            <a:avLst/>
          </a:prstGeom>
          <a:noFill/>
        </p:spPr>
        <p:txBody>
          <a:bodyPr wrap="square" rtlCol="0">
            <a:spAutoFit/>
          </a:bodyPr>
          <a:lstStyle/>
          <a:p>
            <a:r>
              <a:rPr lang="en-US" dirty="0"/>
              <a:t>Name:</a:t>
            </a:r>
          </a:p>
        </p:txBody>
      </p:sp>
    </p:spTree>
    <p:extLst>
      <p:ext uri="{BB962C8B-B14F-4D97-AF65-F5344CB8AC3E}">
        <p14:creationId xmlns:p14="http://schemas.microsoft.com/office/powerpoint/2010/main" val="6800551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9324D-6CA7-D20B-9602-9038CF0461B2}"/>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B8156CB9-37A6-4BA0-A59A-436905C08D5D}"/>
              </a:ext>
            </a:extLst>
          </p:cNvPr>
          <p:cNvSpPr/>
          <p:nvPr/>
        </p:nvSpPr>
        <p:spPr>
          <a:xfrm>
            <a:off x="5871117" y="2126142"/>
            <a:ext cx="6003383" cy="1937858"/>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Rectangle 5">
            <a:extLst>
              <a:ext uri="{FF2B5EF4-FFF2-40B4-BE49-F238E27FC236}">
                <a16:creationId xmlns:a16="http://schemas.microsoft.com/office/drawing/2014/main" id="{A79B4B2B-E7EE-417B-95DD-AA15B8C9BE11}"/>
              </a:ext>
            </a:extLst>
          </p:cNvPr>
          <p:cNvSpPr/>
          <p:nvPr/>
        </p:nvSpPr>
        <p:spPr>
          <a:xfrm>
            <a:off x="5871117" y="5085242"/>
            <a:ext cx="6003383" cy="1937858"/>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FA29BAA-C2F8-CC52-72A3-285D02DDC8F4}"/>
              </a:ext>
            </a:extLst>
          </p:cNvPr>
          <p:cNvSpPr/>
          <p:nvPr/>
        </p:nvSpPr>
        <p:spPr>
          <a:xfrm>
            <a:off x="740316" y="4046835"/>
            <a:ext cx="3730084" cy="923331"/>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TextBox 7">
            <a:extLst>
              <a:ext uri="{FF2B5EF4-FFF2-40B4-BE49-F238E27FC236}">
                <a16:creationId xmlns:a16="http://schemas.microsoft.com/office/drawing/2014/main" id="{7F472491-C3ED-F7CC-4DD6-7FAB65B42428}"/>
              </a:ext>
            </a:extLst>
          </p:cNvPr>
          <p:cNvSpPr txBox="1"/>
          <p:nvPr/>
        </p:nvSpPr>
        <p:spPr>
          <a:xfrm>
            <a:off x="635000" y="4970166"/>
            <a:ext cx="3242056" cy="369332"/>
          </a:xfrm>
          <a:prstGeom prst="rect">
            <a:avLst/>
          </a:prstGeom>
          <a:noFill/>
        </p:spPr>
        <p:txBody>
          <a:bodyPr wrap="square" rtlCol="0">
            <a:spAutoFit/>
          </a:bodyPr>
          <a:lstStyle/>
          <a:p>
            <a:r>
              <a:rPr lang="en-US" dirty="0"/>
              <a:t>Consequence Scenario (B)</a:t>
            </a:r>
          </a:p>
        </p:txBody>
      </p:sp>
      <p:sp>
        <p:nvSpPr>
          <p:cNvPr id="9" name="TextBox 8">
            <a:extLst>
              <a:ext uri="{FF2B5EF4-FFF2-40B4-BE49-F238E27FC236}">
                <a16:creationId xmlns:a16="http://schemas.microsoft.com/office/drawing/2014/main" id="{E63532B5-F889-14EE-89C8-2384062C5A2F}"/>
              </a:ext>
            </a:extLst>
          </p:cNvPr>
          <p:cNvSpPr txBox="1"/>
          <p:nvPr/>
        </p:nvSpPr>
        <p:spPr>
          <a:xfrm>
            <a:off x="3991517" y="2615794"/>
            <a:ext cx="1574800" cy="646331"/>
          </a:xfrm>
          <a:prstGeom prst="rect">
            <a:avLst/>
          </a:prstGeom>
          <a:noFill/>
        </p:spPr>
        <p:txBody>
          <a:bodyPr wrap="square" rtlCol="0">
            <a:spAutoFit/>
          </a:bodyPr>
          <a:lstStyle/>
          <a:p>
            <a:r>
              <a:rPr lang="en-US" dirty="0"/>
              <a:t>Strengthening Facts</a:t>
            </a:r>
          </a:p>
        </p:txBody>
      </p:sp>
      <p:sp>
        <p:nvSpPr>
          <p:cNvPr id="10" name="TextBox 9">
            <a:extLst>
              <a:ext uri="{FF2B5EF4-FFF2-40B4-BE49-F238E27FC236}">
                <a16:creationId xmlns:a16="http://schemas.microsoft.com/office/drawing/2014/main" id="{4B9E03C3-6547-21D8-D8B3-AE9173A1287D}"/>
              </a:ext>
            </a:extLst>
          </p:cNvPr>
          <p:cNvSpPr txBox="1"/>
          <p:nvPr/>
        </p:nvSpPr>
        <p:spPr>
          <a:xfrm>
            <a:off x="4182017" y="5754876"/>
            <a:ext cx="1574800" cy="646331"/>
          </a:xfrm>
          <a:prstGeom prst="rect">
            <a:avLst/>
          </a:prstGeom>
          <a:noFill/>
        </p:spPr>
        <p:txBody>
          <a:bodyPr wrap="square" rtlCol="0">
            <a:spAutoFit/>
          </a:bodyPr>
          <a:lstStyle/>
          <a:p>
            <a:r>
              <a:rPr lang="en-US" dirty="0"/>
              <a:t>Weakening Facts</a:t>
            </a:r>
          </a:p>
        </p:txBody>
      </p:sp>
      <p:sp>
        <p:nvSpPr>
          <p:cNvPr id="11" name="TextBox 10">
            <a:extLst>
              <a:ext uri="{FF2B5EF4-FFF2-40B4-BE49-F238E27FC236}">
                <a16:creationId xmlns:a16="http://schemas.microsoft.com/office/drawing/2014/main" id="{AD1BB711-4EDA-7A16-9E01-6B4C68293477}"/>
              </a:ext>
            </a:extLst>
          </p:cNvPr>
          <p:cNvSpPr txBox="1"/>
          <p:nvPr/>
        </p:nvSpPr>
        <p:spPr>
          <a:xfrm>
            <a:off x="8743174" y="4139168"/>
            <a:ext cx="2661425" cy="369332"/>
          </a:xfrm>
          <a:prstGeom prst="rect">
            <a:avLst/>
          </a:prstGeom>
          <a:noFill/>
        </p:spPr>
        <p:txBody>
          <a:bodyPr wrap="square" rtlCol="0">
            <a:spAutoFit/>
          </a:bodyPr>
          <a:lstStyle/>
          <a:p>
            <a:r>
              <a:rPr lang="en-US" dirty="0"/>
              <a:t>Strengthening Rating:</a:t>
            </a:r>
          </a:p>
        </p:txBody>
      </p:sp>
      <p:sp>
        <p:nvSpPr>
          <p:cNvPr id="12" name="TextBox 11">
            <a:extLst>
              <a:ext uri="{FF2B5EF4-FFF2-40B4-BE49-F238E27FC236}">
                <a16:creationId xmlns:a16="http://schemas.microsoft.com/office/drawing/2014/main" id="{A347BE4C-8BE5-9F7C-54E2-FEF1D2A2B68B}"/>
              </a:ext>
            </a:extLst>
          </p:cNvPr>
          <p:cNvSpPr txBox="1"/>
          <p:nvPr/>
        </p:nvSpPr>
        <p:spPr>
          <a:xfrm>
            <a:off x="9046117" y="7075826"/>
            <a:ext cx="2828383" cy="369332"/>
          </a:xfrm>
          <a:prstGeom prst="rect">
            <a:avLst/>
          </a:prstGeom>
          <a:noFill/>
        </p:spPr>
        <p:txBody>
          <a:bodyPr wrap="square" rtlCol="0">
            <a:spAutoFit/>
          </a:bodyPr>
          <a:lstStyle/>
          <a:p>
            <a:r>
              <a:rPr lang="en-US" dirty="0"/>
              <a:t>Weakening Rating:</a:t>
            </a:r>
          </a:p>
        </p:txBody>
      </p:sp>
      <p:sp>
        <p:nvSpPr>
          <p:cNvPr id="2" name="TextBox 1">
            <a:extLst>
              <a:ext uri="{FF2B5EF4-FFF2-40B4-BE49-F238E27FC236}">
                <a16:creationId xmlns:a16="http://schemas.microsoft.com/office/drawing/2014/main" id="{50CE2B68-B15B-6CBF-6B7E-78DAFFDA4613}"/>
              </a:ext>
            </a:extLst>
          </p:cNvPr>
          <p:cNvSpPr txBox="1"/>
          <p:nvPr/>
        </p:nvSpPr>
        <p:spPr>
          <a:xfrm>
            <a:off x="635000" y="3688471"/>
            <a:ext cx="1993900" cy="369332"/>
          </a:xfrm>
          <a:prstGeom prst="rect">
            <a:avLst/>
          </a:prstGeom>
          <a:noFill/>
        </p:spPr>
        <p:txBody>
          <a:bodyPr wrap="square" rtlCol="0">
            <a:spAutoFit/>
          </a:bodyPr>
          <a:lstStyle/>
          <a:p>
            <a:r>
              <a:rPr lang="en-US" dirty="0"/>
              <a:t>Name:</a:t>
            </a:r>
          </a:p>
        </p:txBody>
      </p:sp>
      <p:sp>
        <p:nvSpPr>
          <p:cNvPr id="4" name="TextBox 3">
            <a:extLst>
              <a:ext uri="{FF2B5EF4-FFF2-40B4-BE49-F238E27FC236}">
                <a16:creationId xmlns:a16="http://schemas.microsoft.com/office/drawing/2014/main" id="{C31AABE4-C402-33BD-0A4B-7067CCB23070}"/>
              </a:ext>
            </a:extLst>
          </p:cNvPr>
          <p:cNvSpPr txBox="1"/>
          <p:nvPr/>
        </p:nvSpPr>
        <p:spPr>
          <a:xfrm>
            <a:off x="295507" y="353756"/>
            <a:ext cx="11972693" cy="1477328"/>
          </a:xfrm>
          <a:prstGeom prst="rect">
            <a:avLst/>
          </a:prstGeom>
          <a:noFill/>
        </p:spPr>
        <p:txBody>
          <a:bodyPr wrap="square">
            <a:spAutoFit/>
          </a:bodyPr>
          <a:lstStyle/>
          <a:p>
            <a:r>
              <a:rPr lang="en-CA" sz="1800" b="1" kern="100" dirty="0">
                <a:latin typeface="Aptos" panose="020B0004020202020204" pitchFamily="34" charset="0"/>
                <a:ea typeface="Aptos" panose="020B0004020202020204" pitchFamily="34" charset="0"/>
                <a:cs typeface="Times New Roman" panose="02020603050405020304" pitchFamily="18" charset="0"/>
              </a:rPr>
              <a:t>Consequence Scenario Likeliness</a:t>
            </a:r>
            <a:endParaRPr lang="en-CA" sz="1800" kern="100" dirty="0">
              <a:latin typeface="Aptos" panose="020B0004020202020204" pitchFamily="34" charset="0"/>
              <a:ea typeface="Aptos" panose="020B0004020202020204" pitchFamily="34" charset="0"/>
              <a:cs typeface="Times New Roman" panose="02020603050405020304" pitchFamily="18" charset="0"/>
            </a:endParaRPr>
          </a:p>
          <a:p>
            <a:r>
              <a:rPr lang="en-CA" sz="1800" kern="100" dirty="0">
                <a:latin typeface="Aptos" panose="020B0004020202020204" pitchFamily="34" charset="0"/>
                <a:ea typeface="Aptos" panose="020B0004020202020204" pitchFamily="34" charset="0"/>
                <a:cs typeface="Times New Roman" panose="02020603050405020304" pitchFamily="18" charset="0"/>
              </a:rPr>
              <a:t> </a:t>
            </a:r>
          </a:p>
          <a:p>
            <a:r>
              <a:rPr lang="en-CA" sz="1800" kern="100" dirty="0">
                <a:latin typeface="Aptos" panose="020B0004020202020204" pitchFamily="34" charset="0"/>
                <a:ea typeface="Aptos" panose="020B0004020202020204" pitchFamily="34" charset="0"/>
                <a:cs typeface="Times New Roman" panose="02020603050405020304" pitchFamily="18" charset="0"/>
              </a:rPr>
              <a:t>Using your knowledge base for inspiration, make a list of </a:t>
            </a:r>
            <a:r>
              <a:rPr lang="en-CA" kern="100" dirty="0">
                <a:latin typeface="Aptos" panose="020B0004020202020204" pitchFamily="34" charset="0"/>
                <a:ea typeface="Aptos" panose="020B0004020202020204" pitchFamily="34" charset="0"/>
                <a:cs typeface="Times New Roman" panose="02020603050405020304" pitchFamily="18" charset="0"/>
              </a:rPr>
              <a:t>at least three</a:t>
            </a:r>
            <a:r>
              <a:rPr lang="en-CA" sz="1800" kern="100" dirty="0">
                <a:latin typeface="Aptos" panose="020B0004020202020204" pitchFamily="34" charset="0"/>
                <a:ea typeface="Aptos" panose="020B0004020202020204" pitchFamily="34" charset="0"/>
                <a:cs typeface="Times New Roman" panose="02020603050405020304" pitchFamily="18" charset="0"/>
              </a:rPr>
              <a:t> strengthening facts and </a:t>
            </a:r>
            <a:r>
              <a:rPr lang="en-CA" kern="100" dirty="0">
                <a:latin typeface="Aptos" panose="020B0004020202020204" pitchFamily="34" charset="0"/>
                <a:ea typeface="Aptos" panose="020B0004020202020204" pitchFamily="34" charset="0"/>
                <a:cs typeface="Times New Roman" panose="02020603050405020304" pitchFamily="18" charset="0"/>
              </a:rPr>
              <a:t>three</a:t>
            </a:r>
            <a:r>
              <a:rPr lang="en-CA" sz="1800" kern="100" dirty="0">
                <a:latin typeface="Aptos" panose="020B0004020202020204" pitchFamily="34" charset="0"/>
                <a:ea typeface="Aptos" panose="020B0004020202020204" pitchFamily="34" charset="0"/>
                <a:cs typeface="Times New Roman" panose="02020603050405020304" pitchFamily="18" charset="0"/>
              </a:rPr>
              <a:t> weakening facts for </a:t>
            </a:r>
            <a:r>
              <a:rPr lang="en-CA" kern="100" dirty="0">
                <a:latin typeface="Aptos" panose="020B0004020202020204" pitchFamily="34" charset="0"/>
                <a:ea typeface="Aptos" panose="020B0004020202020204" pitchFamily="34" charset="0"/>
                <a:cs typeface="Times New Roman" panose="02020603050405020304" pitchFamily="18" charset="0"/>
              </a:rPr>
              <a:t>your </a:t>
            </a:r>
            <a:r>
              <a:rPr lang="en-CA" sz="1800" kern="100" dirty="0">
                <a:latin typeface="Aptos" panose="020B0004020202020204" pitchFamily="34" charset="0"/>
                <a:ea typeface="Aptos" panose="020B0004020202020204" pitchFamily="34" charset="0"/>
                <a:cs typeface="Times New Roman" panose="02020603050405020304" pitchFamily="18" charset="0"/>
              </a:rPr>
              <a:t>consequence scenarios. Calculate a strengthening, </a:t>
            </a:r>
            <a:r>
              <a:rPr lang="en-CA" kern="100" dirty="0">
                <a:latin typeface="Aptos" panose="020B0004020202020204" pitchFamily="34" charset="0"/>
                <a:ea typeface="Aptos" panose="020B0004020202020204" pitchFamily="34" charset="0"/>
                <a:cs typeface="Times New Roman" panose="02020603050405020304" pitchFamily="18" charset="0"/>
              </a:rPr>
              <a:t>weakening and </a:t>
            </a:r>
            <a:r>
              <a:rPr lang="en-CA" sz="1800" kern="100" dirty="0">
                <a:latin typeface="Aptos" panose="020B0004020202020204" pitchFamily="34" charset="0"/>
                <a:ea typeface="Aptos" panose="020B0004020202020204" pitchFamily="34" charset="0"/>
                <a:cs typeface="Times New Roman" panose="02020603050405020304" pitchFamily="18" charset="0"/>
              </a:rPr>
              <a:t>likeliness Ratings for the consequence scenario based on these lists. </a:t>
            </a:r>
            <a:r>
              <a:rPr lang="en-US" b="1" dirty="0"/>
              <a:t>Copy the resulting ratings into the Consequence Tree Worksheet.</a:t>
            </a:r>
          </a:p>
        </p:txBody>
      </p:sp>
      <p:sp>
        <p:nvSpPr>
          <p:cNvPr id="15" name="TextBox 14">
            <a:extLst>
              <a:ext uri="{FF2B5EF4-FFF2-40B4-BE49-F238E27FC236}">
                <a16:creationId xmlns:a16="http://schemas.microsoft.com/office/drawing/2014/main" id="{3AC6C625-3A3A-12C4-B77A-9CC003D8D01E}"/>
              </a:ext>
            </a:extLst>
          </p:cNvPr>
          <p:cNvSpPr txBox="1"/>
          <p:nvPr/>
        </p:nvSpPr>
        <p:spPr>
          <a:xfrm>
            <a:off x="634999" y="5426618"/>
            <a:ext cx="2136335" cy="369332"/>
          </a:xfrm>
          <a:prstGeom prst="rect">
            <a:avLst/>
          </a:prstGeom>
          <a:noFill/>
        </p:spPr>
        <p:txBody>
          <a:bodyPr wrap="square" rtlCol="0">
            <a:spAutoFit/>
          </a:bodyPr>
          <a:lstStyle/>
          <a:p>
            <a:r>
              <a:rPr lang="en-US" dirty="0"/>
              <a:t>Likeliness Rating:</a:t>
            </a:r>
          </a:p>
        </p:txBody>
      </p:sp>
    </p:spTree>
    <p:extLst>
      <p:ext uri="{BB962C8B-B14F-4D97-AF65-F5344CB8AC3E}">
        <p14:creationId xmlns:p14="http://schemas.microsoft.com/office/powerpoint/2010/main" val="2148269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F4C378-D49E-D779-4ADA-47E6565C45F1}"/>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4C7DF865-B395-33E6-6BE2-40E187FFED0B}"/>
              </a:ext>
            </a:extLst>
          </p:cNvPr>
          <p:cNvSpPr/>
          <p:nvPr/>
        </p:nvSpPr>
        <p:spPr>
          <a:xfrm>
            <a:off x="5871117" y="2126142"/>
            <a:ext cx="6003383" cy="1937858"/>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Rectangle 5">
            <a:extLst>
              <a:ext uri="{FF2B5EF4-FFF2-40B4-BE49-F238E27FC236}">
                <a16:creationId xmlns:a16="http://schemas.microsoft.com/office/drawing/2014/main" id="{C1E50E7B-78E0-7EEC-F8BF-DE08BFE83CB6}"/>
              </a:ext>
            </a:extLst>
          </p:cNvPr>
          <p:cNvSpPr/>
          <p:nvPr/>
        </p:nvSpPr>
        <p:spPr>
          <a:xfrm>
            <a:off x="5871117" y="5085242"/>
            <a:ext cx="6003383" cy="1937858"/>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6B95E8C1-3630-C527-DDC2-62E877C835D4}"/>
              </a:ext>
            </a:extLst>
          </p:cNvPr>
          <p:cNvSpPr/>
          <p:nvPr/>
        </p:nvSpPr>
        <p:spPr>
          <a:xfrm>
            <a:off x="740316" y="4046835"/>
            <a:ext cx="3730084" cy="923331"/>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TextBox 7">
            <a:extLst>
              <a:ext uri="{FF2B5EF4-FFF2-40B4-BE49-F238E27FC236}">
                <a16:creationId xmlns:a16="http://schemas.microsoft.com/office/drawing/2014/main" id="{964EC3D0-9176-3115-2C94-E698BF7EBC72}"/>
              </a:ext>
            </a:extLst>
          </p:cNvPr>
          <p:cNvSpPr txBox="1"/>
          <p:nvPr/>
        </p:nvSpPr>
        <p:spPr>
          <a:xfrm>
            <a:off x="635000" y="4970166"/>
            <a:ext cx="3242056" cy="369332"/>
          </a:xfrm>
          <a:prstGeom prst="rect">
            <a:avLst/>
          </a:prstGeom>
          <a:noFill/>
        </p:spPr>
        <p:txBody>
          <a:bodyPr wrap="square" rtlCol="0">
            <a:spAutoFit/>
          </a:bodyPr>
          <a:lstStyle/>
          <a:p>
            <a:r>
              <a:rPr lang="en-US" dirty="0"/>
              <a:t>Consequence Scenario (C)</a:t>
            </a:r>
          </a:p>
        </p:txBody>
      </p:sp>
      <p:sp>
        <p:nvSpPr>
          <p:cNvPr id="9" name="TextBox 8">
            <a:extLst>
              <a:ext uri="{FF2B5EF4-FFF2-40B4-BE49-F238E27FC236}">
                <a16:creationId xmlns:a16="http://schemas.microsoft.com/office/drawing/2014/main" id="{5351A8BD-9396-0367-86A9-11A8A25017DE}"/>
              </a:ext>
            </a:extLst>
          </p:cNvPr>
          <p:cNvSpPr txBox="1"/>
          <p:nvPr/>
        </p:nvSpPr>
        <p:spPr>
          <a:xfrm>
            <a:off x="3991517" y="2615794"/>
            <a:ext cx="1574800" cy="646331"/>
          </a:xfrm>
          <a:prstGeom prst="rect">
            <a:avLst/>
          </a:prstGeom>
          <a:noFill/>
        </p:spPr>
        <p:txBody>
          <a:bodyPr wrap="square" rtlCol="0">
            <a:spAutoFit/>
          </a:bodyPr>
          <a:lstStyle/>
          <a:p>
            <a:r>
              <a:rPr lang="en-US" dirty="0"/>
              <a:t>Strengthening Facts</a:t>
            </a:r>
          </a:p>
        </p:txBody>
      </p:sp>
      <p:sp>
        <p:nvSpPr>
          <p:cNvPr id="10" name="TextBox 9">
            <a:extLst>
              <a:ext uri="{FF2B5EF4-FFF2-40B4-BE49-F238E27FC236}">
                <a16:creationId xmlns:a16="http://schemas.microsoft.com/office/drawing/2014/main" id="{3035AFB7-8D3C-BA5D-3628-37E3F287F767}"/>
              </a:ext>
            </a:extLst>
          </p:cNvPr>
          <p:cNvSpPr txBox="1"/>
          <p:nvPr/>
        </p:nvSpPr>
        <p:spPr>
          <a:xfrm>
            <a:off x="4182017" y="5754876"/>
            <a:ext cx="1574800" cy="646331"/>
          </a:xfrm>
          <a:prstGeom prst="rect">
            <a:avLst/>
          </a:prstGeom>
          <a:noFill/>
        </p:spPr>
        <p:txBody>
          <a:bodyPr wrap="square" rtlCol="0">
            <a:spAutoFit/>
          </a:bodyPr>
          <a:lstStyle/>
          <a:p>
            <a:r>
              <a:rPr lang="en-US" dirty="0"/>
              <a:t>Weakening Facts</a:t>
            </a:r>
          </a:p>
        </p:txBody>
      </p:sp>
      <p:sp>
        <p:nvSpPr>
          <p:cNvPr id="11" name="TextBox 10">
            <a:extLst>
              <a:ext uri="{FF2B5EF4-FFF2-40B4-BE49-F238E27FC236}">
                <a16:creationId xmlns:a16="http://schemas.microsoft.com/office/drawing/2014/main" id="{00995D49-5498-10F8-779B-1623952ECCB9}"/>
              </a:ext>
            </a:extLst>
          </p:cNvPr>
          <p:cNvSpPr txBox="1"/>
          <p:nvPr/>
        </p:nvSpPr>
        <p:spPr>
          <a:xfrm>
            <a:off x="8743174" y="4139168"/>
            <a:ext cx="2661425" cy="369332"/>
          </a:xfrm>
          <a:prstGeom prst="rect">
            <a:avLst/>
          </a:prstGeom>
          <a:noFill/>
        </p:spPr>
        <p:txBody>
          <a:bodyPr wrap="square" rtlCol="0">
            <a:spAutoFit/>
          </a:bodyPr>
          <a:lstStyle/>
          <a:p>
            <a:r>
              <a:rPr lang="en-US" dirty="0"/>
              <a:t>Strengthening Rating:</a:t>
            </a:r>
          </a:p>
        </p:txBody>
      </p:sp>
      <p:sp>
        <p:nvSpPr>
          <p:cNvPr id="12" name="TextBox 11">
            <a:extLst>
              <a:ext uri="{FF2B5EF4-FFF2-40B4-BE49-F238E27FC236}">
                <a16:creationId xmlns:a16="http://schemas.microsoft.com/office/drawing/2014/main" id="{7F010961-BBFD-73F8-8299-A0BED2596528}"/>
              </a:ext>
            </a:extLst>
          </p:cNvPr>
          <p:cNvSpPr txBox="1"/>
          <p:nvPr/>
        </p:nvSpPr>
        <p:spPr>
          <a:xfrm>
            <a:off x="9046117" y="7075826"/>
            <a:ext cx="2828383" cy="369332"/>
          </a:xfrm>
          <a:prstGeom prst="rect">
            <a:avLst/>
          </a:prstGeom>
          <a:noFill/>
        </p:spPr>
        <p:txBody>
          <a:bodyPr wrap="square" rtlCol="0">
            <a:spAutoFit/>
          </a:bodyPr>
          <a:lstStyle/>
          <a:p>
            <a:r>
              <a:rPr lang="en-US" dirty="0"/>
              <a:t>Weakening Rating:</a:t>
            </a:r>
          </a:p>
        </p:txBody>
      </p:sp>
      <p:sp>
        <p:nvSpPr>
          <p:cNvPr id="2" name="TextBox 1">
            <a:extLst>
              <a:ext uri="{FF2B5EF4-FFF2-40B4-BE49-F238E27FC236}">
                <a16:creationId xmlns:a16="http://schemas.microsoft.com/office/drawing/2014/main" id="{4283DBD9-CC33-F567-71D1-34EC2C9E58B3}"/>
              </a:ext>
            </a:extLst>
          </p:cNvPr>
          <p:cNvSpPr txBox="1"/>
          <p:nvPr/>
        </p:nvSpPr>
        <p:spPr>
          <a:xfrm>
            <a:off x="635000" y="3688471"/>
            <a:ext cx="1993900" cy="369332"/>
          </a:xfrm>
          <a:prstGeom prst="rect">
            <a:avLst/>
          </a:prstGeom>
          <a:noFill/>
        </p:spPr>
        <p:txBody>
          <a:bodyPr wrap="square" rtlCol="0">
            <a:spAutoFit/>
          </a:bodyPr>
          <a:lstStyle/>
          <a:p>
            <a:r>
              <a:rPr lang="en-US" dirty="0"/>
              <a:t>Name:</a:t>
            </a:r>
          </a:p>
        </p:txBody>
      </p:sp>
      <p:sp>
        <p:nvSpPr>
          <p:cNvPr id="4" name="TextBox 3">
            <a:extLst>
              <a:ext uri="{FF2B5EF4-FFF2-40B4-BE49-F238E27FC236}">
                <a16:creationId xmlns:a16="http://schemas.microsoft.com/office/drawing/2014/main" id="{F34C87D4-1854-2A7D-0F5D-D6D000DF3D7B}"/>
              </a:ext>
            </a:extLst>
          </p:cNvPr>
          <p:cNvSpPr txBox="1"/>
          <p:nvPr/>
        </p:nvSpPr>
        <p:spPr>
          <a:xfrm>
            <a:off x="295507" y="353756"/>
            <a:ext cx="11972693" cy="1477328"/>
          </a:xfrm>
          <a:prstGeom prst="rect">
            <a:avLst/>
          </a:prstGeom>
          <a:noFill/>
        </p:spPr>
        <p:txBody>
          <a:bodyPr wrap="square">
            <a:spAutoFit/>
          </a:bodyPr>
          <a:lstStyle/>
          <a:p>
            <a:r>
              <a:rPr lang="en-CA" sz="1800" b="1" kern="100" dirty="0">
                <a:latin typeface="Aptos" panose="020B0004020202020204" pitchFamily="34" charset="0"/>
                <a:ea typeface="Aptos" panose="020B0004020202020204" pitchFamily="34" charset="0"/>
                <a:cs typeface="Times New Roman" panose="02020603050405020304" pitchFamily="18" charset="0"/>
              </a:rPr>
              <a:t>Consequence Scenario Likeliness</a:t>
            </a:r>
            <a:endParaRPr lang="en-CA" sz="1800" kern="100" dirty="0">
              <a:latin typeface="Aptos" panose="020B0004020202020204" pitchFamily="34" charset="0"/>
              <a:ea typeface="Aptos" panose="020B0004020202020204" pitchFamily="34" charset="0"/>
              <a:cs typeface="Times New Roman" panose="02020603050405020304" pitchFamily="18" charset="0"/>
            </a:endParaRPr>
          </a:p>
          <a:p>
            <a:r>
              <a:rPr lang="en-CA" sz="1800" kern="100" dirty="0">
                <a:latin typeface="Aptos" panose="020B0004020202020204" pitchFamily="34" charset="0"/>
                <a:ea typeface="Aptos" panose="020B0004020202020204" pitchFamily="34" charset="0"/>
                <a:cs typeface="Times New Roman" panose="02020603050405020304" pitchFamily="18" charset="0"/>
              </a:rPr>
              <a:t> </a:t>
            </a:r>
          </a:p>
          <a:p>
            <a:r>
              <a:rPr lang="en-CA" sz="1800" kern="100" dirty="0">
                <a:latin typeface="Aptos" panose="020B0004020202020204" pitchFamily="34" charset="0"/>
                <a:ea typeface="Aptos" panose="020B0004020202020204" pitchFamily="34" charset="0"/>
                <a:cs typeface="Times New Roman" panose="02020603050405020304" pitchFamily="18" charset="0"/>
              </a:rPr>
              <a:t>Using your knowledge base for inspiration, make a list of </a:t>
            </a:r>
            <a:r>
              <a:rPr lang="en-CA" kern="100" dirty="0">
                <a:latin typeface="Aptos" panose="020B0004020202020204" pitchFamily="34" charset="0"/>
                <a:ea typeface="Aptos" panose="020B0004020202020204" pitchFamily="34" charset="0"/>
                <a:cs typeface="Times New Roman" panose="02020603050405020304" pitchFamily="18" charset="0"/>
              </a:rPr>
              <a:t>at least three</a:t>
            </a:r>
            <a:r>
              <a:rPr lang="en-CA" sz="1800" kern="100" dirty="0">
                <a:latin typeface="Aptos" panose="020B0004020202020204" pitchFamily="34" charset="0"/>
                <a:ea typeface="Aptos" panose="020B0004020202020204" pitchFamily="34" charset="0"/>
                <a:cs typeface="Times New Roman" panose="02020603050405020304" pitchFamily="18" charset="0"/>
              </a:rPr>
              <a:t> strengthening facts and </a:t>
            </a:r>
            <a:r>
              <a:rPr lang="en-CA" kern="100" dirty="0">
                <a:latin typeface="Aptos" panose="020B0004020202020204" pitchFamily="34" charset="0"/>
                <a:ea typeface="Aptos" panose="020B0004020202020204" pitchFamily="34" charset="0"/>
                <a:cs typeface="Times New Roman" panose="02020603050405020304" pitchFamily="18" charset="0"/>
              </a:rPr>
              <a:t>three</a:t>
            </a:r>
            <a:r>
              <a:rPr lang="en-CA" sz="1800" kern="100" dirty="0">
                <a:latin typeface="Aptos" panose="020B0004020202020204" pitchFamily="34" charset="0"/>
                <a:ea typeface="Aptos" panose="020B0004020202020204" pitchFamily="34" charset="0"/>
                <a:cs typeface="Times New Roman" panose="02020603050405020304" pitchFamily="18" charset="0"/>
              </a:rPr>
              <a:t> weakening facts for </a:t>
            </a:r>
            <a:r>
              <a:rPr lang="en-CA" kern="100" dirty="0">
                <a:latin typeface="Aptos" panose="020B0004020202020204" pitchFamily="34" charset="0"/>
                <a:ea typeface="Aptos" panose="020B0004020202020204" pitchFamily="34" charset="0"/>
                <a:cs typeface="Times New Roman" panose="02020603050405020304" pitchFamily="18" charset="0"/>
              </a:rPr>
              <a:t>your </a:t>
            </a:r>
            <a:r>
              <a:rPr lang="en-CA" sz="1800" kern="100" dirty="0">
                <a:latin typeface="Aptos" panose="020B0004020202020204" pitchFamily="34" charset="0"/>
                <a:ea typeface="Aptos" panose="020B0004020202020204" pitchFamily="34" charset="0"/>
                <a:cs typeface="Times New Roman" panose="02020603050405020304" pitchFamily="18" charset="0"/>
              </a:rPr>
              <a:t>consequence scenarios. Calculate a strengthening, </a:t>
            </a:r>
            <a:r>
              <a:rPr lang="en-CA" kern="100" dirty="0">
                <a:latin typeface="Aptos" panose="020B0004020202020204" pitchFamily="34" charset="0"/>
                <a:ea typeface="Aptos" panose="020B0004020202020204" pitchFamily="34" charset="0"/>
                <a:cs typeface="Times New Roman" panose="02020603050405020304" pitchFamily="18" charset="0"/>
              </a:rPr>
              <a:t>weakening and </a:t>
            </a:r>
            <a:r>
              <a:rPr lang="en-CA" sz="1800" kern="100" dirty="0">
                <a:latin typeface="Aptos" panose="020B0004020202020204" pitchFamily="34" charset="0"/>
                <a:ea typeface="Aptos" panose="020B0004020202020204" pitchFamily="34" charset="0"/>
                <a:cs typeface="Times New Roman" panose="02020603050405020304" pitchFamily="18" charset="0"/>
              </a:rPr>
              <a:t>likeliness Ratings for the consequence scenario based on these lists. </a:t>
            </a:r>
            <a:r>
              <a:rPr lang="en-US" b="1" dirty="0"/>
              <a:t>Copy the resulting ratings into the Consequence Tree Worksheet.</a:t>
            </a:r>
          </a:p>
        </p:txBody>
      </p:sp>
      <p:sp>
        <p:nvSpPr>
          <p:cNvPr id="14" name="TextBox 13">
            <a:extLst>
              <a:ext uri="{FF2B5EF4-FFF2-40B4-BE49-F238E27FC236}">
                <a16:creationId xmlns:a16="http://schemas.microsoft.com/office/drawing/2014/main" id="{F476EC6A-F179-982A-010C-1E7CC7C8B073}"/>
              </a:ext>
            </a:extLst>
          </p:cNvPr>
          <p:cNvSpPr txBox="1"/>
          <p:nvPr/>
        </p:nvSpPr>
        <p:spPr>
          <a:xfrm>
            <a:off x="634999" y="5426618"/>
            <a:ext cx="2136335" cy="369332"/>
          </a:xfrm>
          <a:prstGeom prst="rect">
            <a:avLst/>
          </a:prstGeom>
          <a:noFill/>
        </p:spPr>
        <p:txBody>
          <a:bodyPr wrap="square" rtlCol="0">
            <a:spAutoFit/>
          </a:bodyPr>
          <a:lstStyle/>
          <a:p>
            <a:r>
              <a:rPr lang="en-US" dirty="0"/>
              <a:t>Likeliness Rating:</a:t>
            </a:r>
          </a:p>
        </p:txBody>
      </p:sp>
    </p:spTree>
    <p:extLst>
      <p:ext uri="{BB962C8B-B14F-4D97-AF65-F5344CB8AC3E}">
        <p14:creationId xmlns:p14="http://schemas.microsoft.com/office/powerpoint/2010/main" val="5600009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A7DE3-8D07-56D1-25B4-91598237868F}"/>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6A1344DC-ADAE-68AE-ECAC-8698FBE7822F}"/>
              </a:ext>
            </a:extLst>
          </p:cNvPr>
          <p:cNvSpPr/>
          <p:nvPr/>
        </p:nvSpPr>
        <p:spPr>
          <a:xfrm>
            <a:off x="5871117" y="2126142"/>
            <a:ext cx="6003383" cy="1937858"/>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Rectangle 5">
            <a:extLst>
              <a:ext uri="{FF2B5EF4-FFF2-40B4-BE49-F238E27FC236}">
                <a16:creationId xmlns:a16="http://schemas.microsoft.com/office/drawing/2014/main" id="{3FE73F69-2098-4F0F-4518-F5444289C384}"/>
              </a:ext>
            </a:extLst>
          </p:cNvPr>
          <p:cNvSpPr/>
          <p:nvPr/>
        </p:nvSpPr>
        <p:spPr>
          <a:xfrm>
            <a:off x="5871117" y="5085242"/>
            <a:ext cx="6003383" cy="1937858"/>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3AA846D0-8FCF-2880-52DC-9BF1FEA16714}"/>
              </a:ext>
            </a:extLst>
          </p:cNvPr>
          <p:cNvSpPr/>
          <p:nvPr/>
        </p:nvSpPr>
        <p:spPr>
          <a:xfrm>
            <a:off x="740316" y="4046835"/>
            <a:ext cx="3730084" cy="923331"/>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TextBox 7">
            <a:extLst>
              <a:ext uri="{FF2B5EF4-FFF2-40B4-BE49-F238E27FC236}">
                <a16:creationId xmlns:a16="http://schemas.microsoft.com/office/drawing/2014/main" id="{602B3B5B-D142-7A2E-FB4D-A0E5A87B96D3}"/>
              </a:ext>
            </a:extLst>
          </p:cNvPr>
          <p:cNvSpPr txBox="1"/>
          <p:nvPr/>
        </p:nvSpPr>
        <p:spPr>
          <a:xfrm>
            <a:off x="635000" y="4970166"/>
            <a:ext cx="3242056" cy="369332"/>
          </a:xfrm>
          <a:prstGeom prst="rect">
            <a:avLst/>
          </a:prstGeom>
          <a:noFill/>
        </p:spPr>
        <p:txBody>
          <a:bodyPr wrap="square" rtlCol="0">
            <a:spAutoFit/>
          </a:bodyPr>
          <a:lstStyle/>
          <a:p>
            <a:r>
              <a:rPr lang="en-US" dirty="0"/>
              <a:t>Consequence Scenario (D)</a:t>
            </a:r>
          </a:p>
        </p:txBody>
      </p:sp>
      <p:sp>
        <p:nvSpPr>
          <p:cNvPr id="9" name="TextBox 8">
            <a:extLst>
              <a:ext uri="{FF2B5EF4-FFF2-40B4-BE49-F238E27FC236}">
                <a16:creationId xmlns:a16="http://schemas.microsoft.com/office/drawing/2014/main" id="{C1600383-02EB-FADF-E6E5-DD072A7981CE}"/>
              </a:ext>
            </a:extLst>
          </p:cNvPr>
          <p:cNvSpPr txBox="1"/>
          <p:nvPr/>
        </p:nvSpPr>
        <p:spPr>
          <a:xfrm>
            <a:off x="3991517" y="2615794"/>
            <a:ext cx="1574800" cy="646331"/>
          </a:xfrm>
          <a:prstGeom prst="rect">
            <a:avLst/>
          </a:prstGeom>
          <a:noFill/>
        </p:spPr>
        <p:txBody>
          <a:bodyPr wrap="square" rtlCol="0">
            <a:spAutoFit/>
          </a:bodyPr>
          <a:lstStyle/>
          <a:p>
            <a:r>
              <a:rPr lang="en-US" dirty="0"/>
              <a:t>Strengthening Facts</a:t>
            </a:r>
          </a:p>
        </p:txBody>
      </p:sp>
      <p:sp>
        <p:nvSpPr>
          <p:cNvPr id="10" name="TextBox 9">
            <a:extLst>
              <a:ext uri="{FF2B5EF4-FFF2-40B4-BE49-F238E27FC236}">
                <a16:creationId xmlns:a16="http://schemas.microsoft.com/office/drawing/2014/main" id="{169C103F-7226-5868-7102-CB91C48080CA}"/>
              </a:ext>
            </a:extLst>
          </p:cNvPr>
          <p:cNvSpPr txBox="1"/>
          <p:nvPr/>
        </p:nvSpPr>
        <p:spPr>
          <a:xfrm>
            <a:off x="4182017" y="5754876"/>
            <a:ext cx="1574800" cy="646331"/>
          </a:xfrm>
          <a:prstGeom prst="rect">
            <a:avLst/>
          </a:prstGeom>
          <a:noFill/>
        </p:spPr>
        <p:txBody>
          <a:bodyPr wrap="square" rtlCol="0">
            <a:spAutoFit/>
          </a:bodyPr>
          <a:lstStyle/>
          <a:p>
            <a:r>
              <a:rPr lang="en-US" dirty="0"/>
              <a:t>Weakening Facts</a:t>
            </a:r>
          </a:p>
        </p:txBody>
      </p:sp>
      <p:sp>
        <p:nvSpPr>
          <p:cNvPr id="11" name="TextBox 10">
            <a:extLst>
              <a:ext uri="{FF2B5EF4-FFF2-40B4-BE49-F238E27FC236}">
                <a16:creationId xmlns:a16="http://schemas.microsoft.com/office/drawing/2014/main" id="{83AA18B4-F0A1-0B3A-F227-14E74998369C}"/>
              </a:ext>
            </a:extLst>
          </p:cNvPr>
          <p:cNvSpPr txBox="1"/>
          <p:nvPr/>
        </p:nvSpPr>
        <p:spPr>
          <a:xfrm>
            <a:off x="8743174" y="4139168"/>
            <a:ext cx="2661425" cy="369332"/>
          </a:xfrm>
          <a:prstGeom prst="rect">
            <a:avLst/>
          </a:prstGeom>
          <a:noFill/>
        </p:spPr>
        <p:txBody>
          <a:bodyPr wrap="square" rtlCol="0">
            <a:spAutoFit/>
          </a:bodyPr>
          <a:lstStyle/>
          <a:p>
            <a:r>
              <a:rPr lang="en-US" dirty="0"/>
              <a:t>Strengthening Rating:</a:t>
            </a:r>
          </a:p>
        </p:txBody>
      </p:sp>
      <p:sp>
        <p:nvSpPr>
          <p:cNvPr id="12" name="TextBox 11">
            <a:extLst>
              <a:ext uri="{FF2B5EF4-FFF2-40B4-BE49-F238E27FC236}">
                <a16:creationId xmlns:a16="http://schemas.microsoft.com/office/drawing/2014/main" id="{72B4B476-32DE-7B93-48AA-B9EDE38A7160}"/>
              </a:ext>
            </a:extLst>
          </p:cNvPr>
          <p:cNvSpPr txBox="1"/>
          <p:nvPr/>
        </p:nvSpPr>
        <p:spPr>
          <a:xfrm>
            <a:off x="9046117" y="7075826"/>
            <a:ext cx="2828383" cy="369332"/>
          </a:xfrm>
          <a:prstGeom prst="rect">
            <a:avLst/>
          </a:prstGeom>
          <a:noFill/>
        </p:spPr>
        <p:txBody>
          <a:bodyPr wrap="square" rtlCol="0">
            <a:spAutoFit/>
          </a:bodyPr>
          <a:lstStyle/>
          <a:p>
            <a:r>
              <a:rPr lang="en-US" dirty="0"/>
              <a:t>Weakening Rating:</a:t>
            </a:r>
          </a:p>
        </p:txBody>
      </p:sp>
      <p:sp>
        <p:nvSpPr>
          <p:cNvPr id="2" name="TextBox 1">
            <a:extLst>
              <a:ext uri="{FF2B5EF4-FFF2-40B4-BE49-F238E27FC236}">
                <a16:creationId xmlns:a16="http://schemas.microsoft.com/office/drawing/2014/main" id="{5A591952-0435-998F-0B10-AB1153C1AC6F}"/>
              </a:ext>
            </a:extLst>
          </p:cNvPr>
          <p:cNvSpPr txBox="1"/>
          <p:nvPr/>
        </p:nvSpPr>
        <p:spPr>
          <a:xfrm>
            <a:off x="635000" y="3688471"/>
            <a:ext cx="1993900" cy="369332"/>
          </a:xfrm>
          <a:prstGeom prst="rect">
            <a:avLst/>
          </a:prstGeom>
          <a:noFill/>
        </p:spPr>
        <p:txBody>
          <a:bodyPr wrap="square" rtlCol="0">
            <a:spAutoFit/>
          </a:bodyPr>
          <a:lstStyle/>
          <a:p>
            <a:r>
              <a:rPr lang="en-US" dirty="0"/>
              <a:t>Name:</a:t>
            </a:r>
          </a:p>
        </p:txBody>
      </p:sp>
      <p:sp>
        <p:nvSpPr>
          <p:cNvPr id="4" name="TextBox 3">
            <a:extLst>
              <a:ext uri="{FF2B5EF4-FFF2-40B4-BE49-F238E27FC236}">
                <a16:creationId xmlns:a16="http://schemas.microsoft.com/office/drawing/2014/main" id="{ED7ECDED-2E37-4F35-2CC0-2FD0173E46E7}"/>
              </a:ext>
            </a:extLst>
          </p:cNvPr>
          <p:cNvSpPr txBox="1"/>
          <p:nvPr/>
        </p:nvSpPr>
        <p:spPr>
          <a:xfrm>
            <a:off x="295507" y="353756"/>
            <a:ext cx="11972693" cy="1477328"/>
          </a:xfrm>
          <a:prstGeom prst="rect">
            <a:avLst/>
          </a:prstGeom>
          <a:noFill/>
        </p:spPr>
        <p:txBody>
          <a:bodyPr wrap="square">
            <a:spAutoFit/>
          </a:bodyPr>
          <a:lstStyle/>
          <a:p>
            <a:r>
              <a:rPr lang="en-CA" sz="1800" b="1" kern="100" dirty="0">
                <a:latin typeface="Aptos" panose="020B0004020202020204" pitchFamily="34" charset="0"/>
                <a:ea typeface="Aptos" panose="020B0004020202020204" pitchFamily="34" charset="0"/>
                <a:cs typeface="Times New Roman" panose="02020603050405020304" pitchFamily="18" charset="0"/>
              </a:rPr>
              <a:t>Consequence Scenario Likeliness</a:t>
            </a:r>
            <a:endParaRPr lang="en-CA" sz="1800" kern="100" dirty="0">
              <a:latin typeface="Aptos" panose="020B0004020202020204" pitchFamily="34" charset="0"/>
              <a:ea typeface="Aptos" panose="020B0004020202020204" pitchFamily="34" charset="0"/>
              <a:cs typeface="Times New Roman" panose="02020603050405020304" pitchFamily="18" charset="0"/>
            </a:endParaRPr>
          </a:p>
          <a:p>
            <a:r>
              <a:rPr lang="en-CA" sz="1800" kern="100" dirty="0">
                <a:latin typeface="Aptos" panose="020B0004020202020204" pitchFamily="34" charset="0"/>
                <a:ea typeface="Aptos" panose="020B0004020202020204" pitchFamily="34" charset="0"/>
                <a:cs typeface="Times New Roman" panose="02020603050405020304" pitchFamily="18" charset="0"/>
              </a:rPr>
              <a:t> </a:t>
            </a:r>
          </a:p>
          <a:p>
            <a:r>
              <a:rPr lang="en-CA" sz="1800" kern="100" dirty="0">
                <a:latin typeface="Aptos" panose="020B0004020202020204" pitchFamily="34" charset="0"/>
                <a:ea typeface="Aptos" panose="020B0004020202020204" pitchFamily="34" charset="0"/>
                <a:cs typeface="Times New Roman" panose="02020603050405020304" pitchFamily="18" charset="0"/>
              </a:rPr>
              <a:t>Using your knowledge base for inspiration, make a list of </a:t>
            </a:r>
            <a:r>
              <a:rPr lang="en-CA" kern="100" dirty="0">
                <a:latin typeface="Aptos" panose="020B0004020202020204" pitchFamily="34" charset="0"/>
                <a:ea typeface="Aptos" panose="020B0004020202020204" pitchFamily="34" charset="0"/>
                <a:cs typeface="Times New Roman" panose="02020603050405020304" pitchFamily="18" charset="0"/>
              </a:rPr>
              <a:t>at least three</a:t>
            </a:r>
            <a:r>
              <a:rPr lang="en-CA" sz="1800" kern="100" dirty="0">
                <a:latin typeface="Aptos" panose="020B0004020202020204" pitchFamily="34" charset="0"/>
                <a:ea typeface="Aptos" panose="020B0004020202020204" pitchFamily="34" charset="0"/>
                <a:cs typeface="Times New Roman" panose="02020603050405020304" pitchFamily="18" charset="0"/>
              </a:rPr>
              <a:t> strengthening facts and </a:t>
            </a:r>
            <a:r>
              <a:rPr lang="en-CA" kern="100" dirty="0">
                <a:latin typeface="Aptos" panose="020B0004020202020204" pitchFamily="34" charset="0"/>
                <a:ea typeface="Aptos" panose="020B0004020202020204" pitchFamily="34" charset="0"/>
                <a:cs typeface="Times New Roman" panose="02020603050405020304" pitchFamily="18" charset="0"/>
              </a:rPr>
              <a:t>three</a:t>
            </a:r>
            <a:r>
              <a:rPr lang="en-CA" sz="1800" kern="100" dirty="0">
                <a:latin typeface="Aptos" panose="020B0004020202020204" pitchFamily="34" charset="0"/>
                <a:ea typeface="Aptos" panose="020B0004020202020204" pitchFamily="34" charset="0"/>
                <a:cs typeface="Times New Roman" panose="02020603050405020304" pitchFamily="18" charset="0"/>
              </a:rPr>
              <a:t> weakening facts for </a:t>
            </a:r>
            <a:r>
              <a:rPr lang="en-CA" kern="100" dirty="0">
                <a:latin typeface="Aptos" panose="020B0004020202020204" pitchFamily="34" charset="0"/>
                <a:ea typeface="Aptos" panose="020B0004020202020204" pitchFamily="34" charset="0"/>
                <a:cs typeface="Times New Roman" panose="02020603050405020304" pitchFamily="18" charset="0"/>
              </a:rPr>
              <a:t>your </a:t>
            </a:r>
            <a:r>
              <a:rPr lang="en-CA" sz="1800" kern="100" dirty="0">
                <a:latin typeface="Aptos" panose="020B0004020202020204" pitchFamily="34" charset="0"/>
                <a:ea typeface="Aptos" panose="020B0004020202020204" pitchFamily="34" charset="0"/>
                <a:cs typeface="Times New Roman" panose="02020603050405020304" pitchFamily="18" charset="0"/>
              </a:rPr>
              <a:t>consequence scenarios. Calculate a strengthening, </a:t>
            </a:r>
            <a:r>
              <a:rPr lang="en-CA" kern="100" dirty="0">
                <a:latin typeface="Aptos" panose="020B0004020202020204" pitchFamily="34" charset="0"/>
                <a:ea typeface="Aptos" panose="020B0004020202020204" pitchFamily="34" charset="0"/>
                <a:cs typeface="Times New Roman" panose="02020603050405020304" pitchFamily="18" charset="0"/>
              </a:rPr>
              <a:t>weakening and </a:t>
            </a:r>
            <a:r>
              <a:rPr lang="en-CA" sz="1800" kern="100" dirty="0">
                <a:latin typeface="Aptos" panose="020B0004020202020204" pitchFamily="34" charset="0"/>
                <a:ea typeface="Aptos" panose="020B0004020202020204" pitchFamily="34" charset="0"/>
                <a:cs typeface="Times New Roman" panose="02020603050405020304" pitchFamily="18" charset="0"/>
              </a:rPr>
              <a:t>likeliness Ratings for the consequence scenario based on these lists. </a:t>
            </a:r>
            <a:r>
              <a:rPr lang="en-US" b="1" dirty="0"/>
              <a:t>Copy the resulting ratings into the Consequence Tree Worksheet.</a:t>
            </a:r>
          </a:p>
        </p:txBody>
      </p:sp>
      <p:sp>
        <p:nvSpPr>
          <p:cNvPr id="14" name="TextBox 13">
            <a:extLst>
              <a:ext uri="{FF2B5EF4-FFF2-40B4-BE49-F238E27FC236}">
                <a16:creationId xmlns:a16="http://schemas.microsoft.com/office/drawing/2014/main" id="{69B90CE3-CCF1-A300-475A-415337A71FB4}"/>
              </a:ext>
            </a:extLst>
          </p:cNvPr>
          <p:cNvSpPr txBox="1"/>
          <p:nvPr/>
        </p:nvSpPr>
        <p:spPr>
          <a:xfrm>
            <a:off x="634999" y="5426618"/>
            <a:ext cx="2136335" cy="369332"/>
          </a:xfrm>
          <a:prstGeom prst="rect">
            <a:avLst/>
          </a:prstGeom>
          <a:noFill/>
        </p:spPr>
        <p:txBody>
          <a:bodyPr wrap="square" rtlCol="0">
            <a:spAutoFit/>
          </a:bodyPr>
          <a:lstStyle/>
          <a:p>
            <a:r>
              <a:rPr lang="en-US" dirty="0"/>
              <a:t>Likeliness Rating:</a:t>
            </a:r>
          </a:p>
        </p:txBody>
      </p:sp>
    </p:spTree>
    <p:extLst>
      <p:ext uri="{BB962C8B-B14F-4D97-AF65-F5344CB8AC3E}">
        <p14:creationId xmlns:p14="http://schemas.microsoft.com/office/powerpoint/2010/main" val="22907219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F8FD3-6467-330A-5A72-7D1B2F503A2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D9B834E1-8CF0-87CA-D909-3DEF4CCAE112}"/>
              </a:ext>
            </a:extLst>
          </p:cNvPr>
          <p:cNvSpPr/>
          <p:nvPr/>
        </p:nvSpPr>
        <p:spPr>
          <a:xfrm>
            <a:off x="5871117" y="2126142"/>
            <a:ext cx="6003383" cy="1937858"/>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Rectangle 5">
            <a:extLst>
              <a:ext uri="{FF2B5EF4-FFF2-40B4-BE49-F238E27FC236}">
                <a16:creationId xmlns:a16="http://schemas.microsoft.com/office/drawing/2014/main" id="{2651A394-AE50-7AD7-F805-CB87240DF57B}"/>
              </a:ext>
            </a:extLst>
          </p:cNvPr>
          <p:cNvSpPr/>
          <p:nvPr/>
        </p:nvSpPr>
        <p:spPr>
          <a:xfrm>
            <a:off x="5871117" y="5085242"/>
            <a:ext cx="6003383" cy="1937858"/>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928F6777-FDE5-879A-55B0-DA48F5DF35AF}"/>
              </a:ext>
            </a:extLst>
          </p:cNvPr>
          <p:cNvSpPr/>
          <p:nvPr/>
        </p:nvSpPr>
        <p:spPr>
          <a:xfrm>
            <a:off x="740316" y="4046835"/>
            <a:ext cx="3730084" cy="923331"/>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TextBox 7">
            <a:extLst>
              <a:ext uri="{FF2B5EF4-FFF2-40B4-BE49-F238E27FC236}">
                <a16:creationId xmlns:a16="http://schemas.microsoft.com/office/drawing/2014/main" id="{2A4695B6-4D9E-D8A5-A429-FAEA537B9E03}"/>
              </a:ext>
            </a:extLst>
          </p:cNvPr>
          <p:cNvSpPr txBox="1"/>
          <p:nvPr/>
        </p:nvSpPr>
        <p:spPr>
          <a:xfrm>
            <a:off x="635000" y="4970166"/>
            <a:ext cx="3242056" cy="369332"/>
          </a:xfrm>
          <a:prstGeom prst="rect">
            <a:avLst/>
          </a:prstGeom>
          <a:noFill/>
        </p:spPr>
        <p:txBody>
          <a:bodyPr wrap="square" rtlCol="0">
            <a:spAutoFit/>
          </a:bodyPr>
          <a:lstStyle/>
          <a:p>
            <a:r>
              <a:rPr lang="en-US" dirty="0"/>
              <a:t>Consequence Scenario (E)</a:t>
            </a:r>
          </a:p>
        </p:txBody>
      </p:sp>
      <p:sp>
        <p:nvSpPr>
          <p:cNvPr id="9" name="TextBox 8">
            <a:extLst>
              <a:ext uri="{FF2B5EF4-FFF2-40B4-BE49-F238E27FC236}">
                <a16:creationId xmlns:a16="http://schemas.microsoft.com/office/drawing/2014/main" id="{D47A4F11-85D9-BCFF-ABA0-78138078035B}"/>
              </a:ext>
            </a:extLst>
          </p:cNvPr>
          <p:cNvSpPr txBox="1"/>
          <p:nvPr/>
        </p:nvSpPr>
        <p:spPr>
          <a:xfrm>
            <a:off x="3991517" y="2615794"/>
            <a:ext cx="1574800" cy="646331"/>
          </a:xfrm>
          <a:prstGeom prst="rect">
            <a:avLst/>
          </a:prstGeom>
          <a:noFill/>
        </p:spPr>
        <p:txBody>
          <a:bodyPr wrap="square" rtlCol="0">
            <a:spAutoFit/>
          </a:bodyPr>
          <a:lstStyle/>
          <a:p>
            <a:r>
              <a:rPr lang="en-US" dirty="0"/>
              <a:t>Strengthening Facts</a:t>
            </a:r>
          </a:p>
        </p:txBody>
      </p:sp>
      <p:sp>
        <p:nvSpPr>
          <p:cNvPr id="10" name="TextBox 9">
            <a:extLst>
              <a:ext uri="{FF2B5EF4-FFF2-40B4-BE49-F238E27FC236}">
                <a16:creationId xmlns:a16="http://schemas.microsoft.com/office/drawing/2014/main" id="{F5979AB5-F621-EB5F-4F3F-13090928C7F9}"/>
              </a:ext>
            </a:extLst>
          </p:cNvPr>
          <p:cNvSpPr txBox="1"/>
          <p:nvPr/>
        </p:nvSpPr>
        <p:spPr>
          <a:xfrm>
            <a:off x="4182017" y="5754876"/>
            <a:ext cx="1574800" cy="646331"/>
          </a:xfrm>
          <a:prstGeom prst="rect">
            <a:avLst/>
          </a:prstGeom>
          <a:noFill/>
        </p:spPr>
        <p:txBody>
          <a:bodyPr wrap="square" rtlCol="0">
            <a:spAutoFit/>
          </a:bodyPr>
          <a:lstStyle/>
          <a:p>
            <a:r>
              <a:rPr lang="en-US" dirty="0"/>
              <a:t>Weakening Facts</a:t>
            </a:r>
          </a:p>
        </p:txBody>
      </p:sp>
      <p:sp>
        <p:nvSpPr>
          <p:cNvPr id="11" name="TextBox 10">
            <a:extLst>
              <a:ext uri="{FF2B5EF4-FFF2-40B4-BE49-F238E27FC236}">
                <a16:creationId xmlns:a16="http://schemas.microsoft.com/office/drawing/2014/main" id="{7F1ADAFB-0A7E-040A-2C4F-AB0633B78C0F}"/>
              </a:ext>
            </a:extLst>
          </p:cNvPr>
          <p:cNvSpPr txBox="1"/>
          <p:nvPr/>
        </p:nvSpPr>
        <p:spPr>
          <a:xfrm>
            <a:off x="8743174" y="4139168"/>
            <a:ext cx="2661425" cy="369332"/>
          </a:xfrm>
          <a:prstGeom prst="rect">
            <a:avLst/>
          </a:prstGeom>
          <a:noFill/>
        </p:spPr>
        <p:txBody>
          <a:bodyPr wrap="square" rtlCol="0">
            <a:spAutoFit/>
          </a:bodyPr>
          <a:lstStyle/>
          <a:p>
            <a:r>
              <a:rPr lang="en-US" dirty="0"/>
              <a:t>Strengthening Rating:</a:t>
            </a:r>
          </a:p>
        </p:txBody>
      </p:sp>
      <p:sp>
        <p:nvSpPr>
          <p:cNvPr id="12" name="TextBox 11">
            <a:extLst>
              <a:ext uri="{FF2B5EF4-FFF2-40B4-BE49-F238E27FC236}">
                <a16:creationId xmlns:a16="http://schemas.microsoft.com/office/drawing/2014/main" id="{B1C88DB6-258C-A621-33BC-28C05B4E25F4}"/>
              </a:ext>
            </a:extLst>
          </p:cNvPr>
          <p:cNvSpPr txBox="1"/>
          <p:nvPr/>
        </p:nvSpPr>
        <p:spPr>
          <a:xfrm>
            <a:off x="9046117" y="7075826"/>
            <a:ext cx="2828383" cy="369332"/>
          </a:xfrm>
          <a:prstGeom prst="rect">
            <a:avLst/>
          </a:prstGeom>
          <a:noFill/>
        </p:spPr>
        <p:txBody>
          <a:bodyPr wrap="square" rtlCol="0">
            <a:spAutoFit/>
          </a:bodyPr>
          <a:lstStyle/>
          <a:p>
            <a:r>
              <a:rPr lang="en-US" dirty="0"/>
              <a:t>Weakening Rating:</a:t>
            </a:r>
          </a:p>
        </p:txBody>
      </p:sp>
      <p:sp>
        <p:nvSpPr>
          <p:cNvPr id="2" name="TextBox 1">
            <a:extLst>
              <a:ext uri="{FF2B5EF4-FFF2-40B4-BE49-F238E27FC236}">
                <a16:creationId xmlns:a16="http://schemas.microsoft.com/office/drawing/2014/main" id="{07D058E6-F15A-8BC6-AF39-CB09C9283DE6}"/>
              </a:ext>
            </a:extLst>
          </p:cNvPr>
          <p:cNvSpPr txBox="1"/>
          <p:nvPr/>
        </p:nvSpPr>
        <p:spPr>
          <a:xfrm>
            <a:off x="635000" y="3688471"/>
            <a:ext cx="1993900" cy="369332"/>
          </a:xfrm>
          <a:prstGeom prst="rect">
            <a:avLst/>
          </a:prstGeom>
          <a:noFill/>
        </p:spPr>
        <p:txBody>
          <a:bodyPr wrap="square" rtlCol="0">
            <a:spAutoFit/>
          </a:bodyPr>
          <a:lstStyle/>
          <a:p>
            <a:r>
              <a:rPr lang="en-US" dirty="0"/>
              <a:t>Name:</a:t>
            </a:r>
          </a:p>
        </p:txBody>
      </p:sp>
      <p:sp>
        <p:nvSpPr>
          <p:cNvPr id="4" name="TextBox 3">
            <a:extLst>
              <a:ext uri="{FF2B5EF4-FFF2-40B4-BE49-F238E27FC236}">
                <a16:creationId xmlns:a16="http://schemas.microsoft.com/office/drawing/2014/main" id="{2C65E192-ACDA-E70E-8845-582C39145FAB}"/>
              </a:ext>
            </a:extLst>
          </p:cNvPr>
          <p:cNvSpPr txBox="1"/>
          <p:nvPr/>
        </p:nvSpPr>
        <p:spPr>
          <a:xfrm>
            <a:off x="295507" y="353756"/>
            <a:ext cx="11972693" cy="1477328"/>
          </a:xfrm>
          <a:prstGeom prst="rect">
            <a:avLst/>
          </a:prstGeom>
          <a:noFill/>
        </p:spPr>
        <p:txBody>
          <a:bodyPr wrap="square">
            <a:spAutoFit/>
          </a:bodyPr>
          <a:lstStyle/>
          <a:p>
            <a:r>
              <a:rPr lang="en-CA" sz="1800" b="1" kern="100" dirty="0">
                <a:latin typeface="Aptos" panose="020B0004020202020204" pitchFamily="34" charset="0"/>
                <a:ea typeface="Aptos" panose="020B0004020202020204" pitchFamily="34" charset="0"/>
                <a:cs typeface="Times New Roman" panose="02020603050405020304" pitchFamily="18" charset="0"/>
              </a:rPr>
              <a:t>Consequence Scenario Likeliness</a:t>
            </a:r>
            <a:endParaRPr lang="en-CA" sz="1800" kern="100" dirty="0">
              <a:latin typeface="Aptos" panose="020B0004020202020204" pitchFamily="34" charset="0"/>
              <a:ea typeface="Aptos" panose="020B0004020202020204" pitchFamily="34" charset="0"/>
              <a:cs typeface="Times New Roman" panose="02020603050405020304" pitchFamily="18" charset="0"/>
            </a:endParaRPr>
          </a:p>
          <a:p>
            <a:r>
              <a:rPr lang="en-CA" sz="1800" kern="100" dirty="0">
                <a:latin typeface="Aptos" panose="020B0004020202020204" pitchFamily="34" charset="0"/>
                <a:ea typeface="Aptos" panose="020B0004020202020204" pitchFamily="34" charset="0"/>
                <a:cs typeface="Times New Roman" panose="02020603050405020304" pitchFamily="18" charset="0"/>
              </a:rPr>
              <a:t> </a:t>
            </a:r>
          </a:p>
          <a:p>
            <a:r>
              <a:rPr lang="en-CA" sz="1800" kern="100" dirty="0">
                <a:latin typeface="Aptos" panose="020B0004020202020204" pitchFamily="34" charset="0"/>
                <a:ea typeface="Aptos" panose="020B0004020202020204" pitchFamily="34" charset="0"/>
                <a:cs typeface="Times New Roman" panose="02020603050405020304" pitchFamily="18" charset="0"/>
              </a:rPr>
              <a:t>Using your knowledge base for inspiration, make a list of </a:t>
            </a:r>
            <a:r>
              <a:rPr lang="en-CA" kern="100" dirty="0">
                <a:latin typeface="Aptos" panose="020B0004020202020204" pitchFamily="34" charset="0"/>
                <a:ea typeface="Aptos" panose="020B0004020202020204" pitchFamily="34" charset="0"/>
                <a:cs typeface="Times New Roman" panose="02020603050405020304" pitchFamily="18" charset="0"/>
              </a:rPr>
              <a:t>at least three</a:t>
            </a:r>
            <a:r>
              <a:rPr lang="en-CA" sz="1800" kern="100" dirty="0">
                <a:latin typeface="Aptos" panose="020B0004020202020204" pitchFamily="34" charset="0"/>
                <a:ea typeface="Aptos" panose="020B0004020202020204" pitchFamily="34" charset="0"/>
                <a:cs typeface="Times New Roman" panose="02020603050405020304" pitchFamily="18" charset="0"/>
              </a:rPr>
              <a:t> strengthening facts and </a:t>
            </a:r>
            <a:r>
              <a:rPr lang="en-CA" kern="100" dirty="0">
                <a:latin typeface="Aptos" panose="020B0004020202020204" pitchFamily="34" charset="0"/>
                <a:ea typeface="Aptos" panose="020B0004020202020204" pitchFamily="34" charset="0"/>
                <a:cs typeface="Times New Roman" panose="02020603050405020304" pitchFamily="18" charset="0"/>
              </a:rPr>
              <a:t>three</a:t>
            </a:r>
            <a:r>
              <a:rPr lang="en-CA" sz="1800" kern="100" dirty="0">
                <a:latin typeface="Aptos" panose="020B0004020202020204" pitchFamily="34" charset="0"/>
                <a:ea typeface="Aptos" panose="020B0004020202020204" pitchFamily="34" charset="0"/>
                <a:cs typeface="Times New Roman" panose="02020603050405020304" pitchFamily="18" charset="0"/>
              </a:rPr>
              <a:t> weakening facts for </a:t>
            </a:r>
            <a:r>
              <a:rPr lang="en-CA" kern="100" dirty="0">
                <a:latin typeface="Aptos" panose="020B0004020202020204" pitchFamily="34" charset="0"/>
                <a:ea typeface="Aptos" panose="020B0004020202020204" pitchFamily="34" charset="0"/>
                <a:cs typeface="Times New Roman" panose="02020603050405020304" pitchFamily="18" charset="0"/>
              </a:rPr>
              <a:t>your </a:t>
            </a:r>
            <a:r>
              <a:rPr lang="en-CA" sz="1800" kern="100" dirty="0">
                <a:latin typeface="Aptos" panose="020B0004020202020204" pitchFamily="34" charset="0"/>
                <a:ea typeface="Aptos" panose="020B0004020202020204" pitchFamily="34" charset="0"/>
                <a:cs typeface="Times New Roman" panose="02020603050405020304" pitchFamily="18" charset="0"/>
              </a:rPr>
              <a:t>consequence scenarios. Calculate a strengthening, </a:t>
            </a:r>
            <a:r>
              <a:rPr lang="en-CA" kern="100" dirty="0">
                <a:latin typeface="Aptos" panose="020B0004020202020204" pitchFamily="34" charset="0"/>
                <a:ea typeface="Aptos" panose="020B0004020202020204" pitchFamily="34" charset="0"/>
                <a:cs typeface="Times New Roman" panose="02020603050405020304" pitchFamily="18" charset="0"/>
              </a:rPr>
              <a:t>weakening and </a:t>
            </a:r>
            <a:r>
              <a:rPr lang="en-CA" sz="1800" kern="100" dirty="0">
                <a:latin typeface="Aptos" panose="020B0004020202020204" pitchFamily="34" charset="0"/>
                <a:ea typeface="Aptos" panose="020B0004020202020204" pitchFamily="34" charset="0"/>
                <a:cs typeface="Times New Roman" panose="02020603050405020304" pitchFamily="18" charset="0"/>
              </a:rPr>
              <a:t>likeliness Ratings for the consequence scenario based on these lists. </a:t>
            </a:r>
            <a:r>
              <a:rPr lang="en-US" b="1" dirty="0"/>
              <a:t>Copy the resulting ratings into the Consequence Tree Worksheet.</a:t>
            </a:r>
          </a:p>
        </p:txBody>
      </p:sp>
      <p:sp>
        <p:nvSpPr>
          <p:cNvPr id="14" name="TextBox 13">
            <a:extLst>
              <a:ext uri="{FF2B5EF4-FFF2-40B4-BE49-F238E27FC236}">
                <a16:creationId xmlns:a16="http://schemas.microsoft.com/office/drawing/2014/main" id="{E3B074A1-A662-7AB4-D8C2-4E89B0EBAE89}"/>
              </a:ext>
            </a:extLst>
          </p:cNvPr>
          <p:cNvSpPr txBox="1"/>
          <p:nvPr/>
        </p:nvSpPr>
        <p:spPr>
          <a:xfrm>
            <a:off x="634999" y="5426618"/>
            <a:ext cx="2136335" cy="369332"/>
          </a:xfrm>
          <a:prstGeom prst="rect">
            <a:avLst/>
          </a:prstGeom>
          <a:noFill/>
        </p:spPr>
        <p:txBody>
          <a:bodyPr wrap="square" rtlCol="0">
            <a:spAutoFit/>
          </a:bodyPr>
          <a:lstStyle/>
          <a:p>
            <a:r>
              <a:rPr lang="en-US" dirty="0"/>
              <a:t>Likeliness Rating:</a:t>
            </a:r>
          </a:p>
        </p:txBody>
      </p:sp>
    </p:spTree>
    <p:extLst>
      <p:ext uri="{BB962C8B-B14F-4D97-AF65-F5344CB8AC3E}">
        <p14:creationId xmlns:p14="http://schemas.microsoft.com/office/powerpoint/2010/main" val="6717047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540007-0FB7-65C4-6BCA-86CF0EAC2D22}"/>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1DFF799D-818F-017E-5B17-35B95911E419}"/>
              </a:ext>
            </a:extLst>
          </p:cNvPr>
          <p:cNvSpPr/>
          <p:nvPr/>
        </p:nvSpPr>
        <p:spPr>
          <a:xfrm>
            <a:off x="5871117" y="2126142"/>
            <a:ext cx="6003383" cy="1937858"/>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Rectangle 5">
            <a:extLst>
              <a:ext uri="{FF2B5EF4-FFF2-40B4-BE49-F238E27FC236}">
                <a16:creationId xmlns:a16="http://schemas.microsoft.com/office/drawing/2014/main" id="{2EABE144-3A26-486E-357F-A03F0C149C91}"/>
              </a:ext>
            </a:extLst>
          </p:cNvPr>
          <p:cNvSpPr/>
          <p:nvPr/>
        </p:nvSpPr>
        <p:spPr>
          <a:xfrm>
            <a:off x="5871117" y="5085242"/>
            <a:ext cx="6003383" cy="1937858"/>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11AF0073-1860-EF4A-097D-0D55D1594234}"/>
              </a:ext>
            </a:extLst>
          </p:cNvPr>
          <p:cNvSpPr/>
          <p:nvPr/>
        </p:nvSpPr>
        <p:spPr>
          <a:xfrm>
            <a:off x="740316" y="4046835"/>
            <a:ext cx="3730084" cy="923331"/>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TextBox 7">
            <a:extLst>
              <a:ext uri="{FF2B5EF4-FFF2-40B4-BE49-F238E27FC236}">
                <a16:creationId xmlns:a16="http://schemas.microsoft.com/office/drawing/2014/main" id="{BB208E22-A01C-CCAF-A0F6-7CCCAC025B0E}"/>
              </a:ext>
            </a:extLst>
          </p:cNvPr>
          <p:cNvSpPr txBox="1"/>
          <p:nvPr/>
        </p:nvSpPr>
        <p:spPr>
          <a:xfrm>
            <a:off x="635000" y="4970166"/>
            <a:ext cx="3242056" cy="369332"/>
          </a:xfrm>
          <a:prstGeom prst="rect">
            <a:avLst/>
          </a:prstGeom>
          <a:noFill/>
        </p:spPr>
        <p:txBody>
          <a:bodyPr wrap="square" rtlCol="0">
            <a:spAutoFit/>
          </a:bodyPr>
          <a:lstStyle/>
          <a:p>
            <a:r>
              <a:rPr lang="en-US" dirty="0"/>
              <a:t>Consequence Scenario (F)</a:t>
            </a:r>
          </a:p>
        </p:txBody>
      </p:sp>
      <p:sp>
        <p:nvSpPr>
          <p:cNvPr id="9" name="TextBox 8">
            <a:extLst>
              <a:ext uri="{FF2B5EF4-FFF2-40B4-BE49-F238E27FC236}">
                <a16:creationId xmlns:a16="http://schemas.microsoft.com/office/drawing/2014/main" id="{7BDB65C0-924B-8633-AFC4-547DC0FFD9A9}"/>
              </a:ext>
            </a:extLst>
          </p:cNvPr>
          <p:cNvSpPr txBox="1"/>
          <p:nvPr/>
        </p:nvSpPr>
        <p:spPr>
          <a:xfrm>
            <a:off x="3991517" y="2615794"/>
            <a:ext cx="1574800" cy="646331"/>
          </a:xfrm>
          <a:prstGeom prst="rect">
            <a:avLst/>
          </a:prstGeom>
          <a:noFill/>
        </p:spPr>
        <p:txBody>
          <a:bodyPr wrap="square" rtlCol="0">
            <a:spAutoFit/>
          </a:bodyPr>
          <a:lstStyle/>
          <a:p>
            <a:r>
              <a:rPr lang="en-US" dirty="0"/>
              <a:t>Strengthening Facts</a:t>
            </a:r>
          </a:p>
        </p:txBody>
      </p:sp>
      <p:sp>
        <p:nvSpPr>
          <p:cNvPr id="10" name="TextBox 9">
            <a:extLst>
              <a:ext uri="{FF2B5EF4-FFF2-40B4-BE49-F238E27FC236}">
                <a16:creationId xmlns:a16="http://schemas.microsoft.com/office/drawing/2014/main" id="{F921E6C7-15E9-2A18-A281-7A732652B820}"/>
              </a:ext>
            </a:extLst>
          </p:cNvPr>
          <p:cNvSpPr txBox="1"/>
          <p:nvPr/>
        </p:nvSpPr>
        <p:spPr>
          <a:xfrm>
            <a:off x="4182017" y="5754876"/>
            <a:ext cx="1574800" cy="646331"/>
          </a:xfrm>
          <a:prstGeom prst="rect">
            <a:avLst/>
          </a:prstGeom>
          <a:noFill/>
        </p:spPr>
        <p:txBody>
          <a:bodyPr wrap="square" rtlCol="0">
            <a:spAutoFit/>
          </a:bodyPr>
          <a:lstStyle/>
          <a:p>
            <a:r>
              <a:rPr lang="en-US" dirty="0"/>
              <a:t>Weakening Facts</a:t>
            </a:r>
          </a:p>
        </p:txBody>
      </p:sp>
      <p:sp>
        <p:nvSpPr>
          <p:cNvPr id="11" name="TextBox 10">
            <a:extLst>
              <a:ext uri="{FF2B5EF4-FFF2-40B4-BE49-F238E27FC236}">
                <a16:creationId xmlns:a16="http://schemas.microsoft.com/office/drawing/2014/main" id="{FB7E610D-7249-EECA-2386-2BF3C7F5A147}"/>
              </a:ext>
            </a:extLst>
          </p:cNvPr>
          <p:cNvSpPr txBox="1"/>
          <p:nvPr/>
        </p:nvSpPr>
        <p:spPr>
          <a:xfrm>
            <a:off x="8743174" y="4139168"/>
            <a:ext cx="2661425" cy="369332"/>
          </a:xfrm>
          <a:prstGeom prst="rect">
            <a:avLst/>
          </a:prstGeom>
          <a:noFill/>
        </p:spPr>
        <p:txBody>
          <a:bodyPr wrap="square" rtlCol="0">
            <a:spAutoFit/>
          </a:bodyPr>
          <a:lstStyle/>
          <a:p>
            <a:r>
              <a:rPr lang="en-US" dirty="0"/>
              <a:t>Strengthening Rating:</a:t>
            </a:r>
          </a:p>
        </p:txBody>
      </p:sp>
      <p:sp>
        <p:nvSpPr>
          <p:cNvPr id="12" name="TextBox 11">
            <a:extLst>
              <a:ext uri="{FF2B5EF4-FFF2-40B4-BE49-F238E27FC236}">
                <a16:creationId xmlns:a16="http://schemas.microsoft.com/office/drawing/2014/main" id="{6EF3FDB4-12CA-3FA4-C906-0201CB31DDD3}"/>
              </a:ext>
            </a:extLst>
          </p:cNvPr>
          <p:cNvSpPr txBox="1"/>
          <p:nvPr/>
        </p:nvSpPr>
        <p:spPr>
          <a:xfrm>
            <a:off x="9046117" y="7075826"/>
            <a:ext cx="2828383" cy="369332"/>
          </a:xfrm>
          <a:prstGeom prst="rect">
            <a:avLst/>
          </a:prstGeom>
          <a:noFill/>
        </p:spPr>
        <p:txBody>
          <a:bodyPr wrap="square" rtlCol="0">
            <a:spAutoFit/>
          </a:bodyPr>
          <a:lstStyle/>
          <a:p>
            <a:r>
              <a:rPr lang="en-US" dirty="0"/>
              <a:t>Weakening Rating:</a:t>
            </a:r>
          </a:p>
        </p:txBody>
      </p:sp>
      <p:sp>
        <p:nvSpPr>
          <p:cNvPr id="2" name="TextBox 1">
            <a:extLst>
              <a:ext uri="{FF2B5EF4-FFF2-40B4-BE49-F238E27FC236}">
                <a16:creationId xmlns:a16="http://schemas.microsoft.com/office/drawing/2014/main" id="{84835E29-C883-BC4F-C67D-E045AA32A623}"/>
              </a:ext>
            </a:extLst>
          </p:cNvPr>
          <p:cNvSpPr txBox="1"/>
          <p:nvPr/>
        </p:nvSpPr>
        <p:spPr>
          <a:xfrm>
            <a:off x="635000" y="3688471"/>
            <a:ext cx="1993900" cy="369332"/>
          </a:xfrm>
          <a:prstGeom prst="rect">
            <a:avLst/>
          </a:prstGeom>
          <a:noFill/>
        </p:spPr>
        <p:txBody>
          <a:bodyPr wrap="square" rtlCol="0">
            <a:spAutoFit/>
          </a:bodyPr>
          <a:lstStyle/>
          <a:p>
            <a:r>
              <a:rPr lang="en-US" dirty="0"/>
              <a:t>Name:</a:t>
            </a:r>
          </a:p>
        </p:txBody>
      </p:sp>
      <p:sp>
        <p:nvSpPr>
          <p:cNvPr id="4" name="TextBox 3">
            <a:extLst>
              <a:ext uri="{FF2B5EF4-FFF2-40B4-BE49-F238E27FC236}">
                <a16:creationId xmlns:a16="http://schemas.microsoft.com/office/drawing/2014/main" id="{D4F6A6F8-EC97-4457-48C2-06EF3EBD70F8}"/>
              </a:ext>
            </a:extLst>
          </p:cNvPr>
          <p:cNvSpPr txBox="1"/>
          <p:nvPr/>
        </p:nvSpPr>
        <p:spPr>
          <a:xfrm>
            <a:off x="295507" y="353756"/>
            <a:ext cx="11972693" cy="1477328"/>
          </a:xfrm>
          <a:prstGeom prst="rect">
            <a:avLst/>
          </a:prstGeom>
          <a:noFill/>
        </p:spPr>
        <p:txBody>
          <a:bodyPr wrap="square">
            <a:spAutoFit/>
          </a:bodyPr>
          <a:lstStyle/>
          <a:p>
            <a:r>
              <a:rPr lang="en-CA" sz="1800" b="1" kern="100" dirty="0">
                <a:latin typeface="Aptos" panose="020B0004020202020204" pitchFamily="34" charset="0"/>
                <a:ea typeface="Aptos" panose="020B0004020202020204" pitchFamily="34" charset="0"/>
                <a:cs typeface="Times New Roman" panose="02020603050405020304" pitchFamily="18" charset="0"/>
              </a:rPr>
              <a:t>Consequence Scenario Likeliness</a:t>
            </a:r>
            <a:endParaRPr lang="en-CA" sz="1800" kern="100" dirty="0">
              <a:latin typeface="Aptos" panose="020B0004020202020204" pitchFamily="34" charset="0"/>
              <a:ea typeface="Aptos" panose="020B0004020202020204" pitchFamily="34" charset="0"/>
              <a:cs typeface="Times New Roman" panose="02020603050405020304" pitchFamily="18" charset="0"/>
            </a:endParaRPr>
          </a:p>
          <a:p>
            <a:r>
              <a:rPr lang="en-CA" sz="1800" kern="100" dirty="0">
                <a:latin typeface="Aptos" panose="020B0004020202020204" pitchFamily="34" charset="0"/>
                <a:ea typeface="Aptos" panose="020B0004020202020204" pitchFamily="34" charset="0"/>
                <a:cs typeface="Times New Roman" panose="02020603050405020304" pitchFamily="18" charset="0"/>
              </a:rPr>
              <a:t> </a:t>
            </a:r>
          </a:p>
          <a:p>
            <a:r>
              <a:rPr lang="en-CA" sz="1800" kern="100" dirty="0">
                <a:latin typeface="Aptos" panose="020B0004020202020204" pitchFamily="34" charset="0"/>
                <a:ea typeface="Aptos" panose="020B0004020202020204" pitchFamily="34" charset="0"/>
                <a:cs typeface="Times New Roman" panose="02020603050405020304" pitchFamily="18" charset="0"/>
              </a:rPr>
              <a:t>Using your knowledge base for inspiration, make a list of </a:t>
            </a:r>
            <a:r>
              <a:rPr lang="en-CA" kern="100" dirty="0">
                <a:latin typeface="Aptos" panose="020B0004020202020204" pitchFamily="34" charset="0"/>
                <a:ea typeface="Aptos" panose="020B0004020202020204" pitchFamily="34" charset="0"/>
                <a:cs typeface="Times New Roman" panose="02020603050405020304" pitchFamily="18" charset="0"/>
              </a:rPr>
              <a:t>at least three</a:t>
            </a:r>
            <a:r>
              <a:rPr lang="en-CA" sz="1800" kern="100" dirty="0">
                <a:latin typeface="Aptos" panose="020B0004020202020204" pitchFamily="34" charset="0"/>
                <a:ea typeface="Aptos" panose="020B0004020202020204" pitchFamily="34" charset="0"/>
                <a:cs typeface="Times New Roman" panose="02020603050405020304" pitchFamily="18" charset="0"/>
              </a:rPr>
              <a:t> strengthening facts and </a:t>
            </a:r>
            <a:r>
              <a:rPr lang="en-CA" kern="100" dirty="0">
                <a:latin typeface="Aptos" panose="020B0004020202020204" pitchFamily="34" charset="0"/>
                <a:ea typeface="Aptos" panose="020B0004020202020204" pitchFamily="34" charset="0"/>
                <a:cs typeface="Times New Roman" panose="02020603050405020304" pitchFamily="18" charset="0"/>
              </a:rPr>
              <a:t>three</a:t>
            </a:r>
            <a:r>
              <a:rPr lang="en-CA" sz="1800" kern="100" dirty="0">
                <a:latin typeface="Aptos" panose="020B0004020202020204" pitchFamily="34" charset="0"/>
                <a:ea typeface="Aptos" panose="020B0004020202020204" pitchFamily="34" charset="0"/>
                <a:cs typeface="Times New Roman" panose="02020603050405020304" pitchFamily="18" charset="0"/>
              </a:rPr>
              <a:t> weakening facts for </a:t>
            </a:r>
            <a:r>
              <a:rPr lang="en-CA" kern="100" dirty="0">
                <a:latin typeface="Aptos" panose="020B0004020202020204" pitchFamily="34" charset="0"/>
                <a:ea typeface="Aptos" panose="020B0004020202020204" pitchFamily="34" charset="0"/>
                <a:cs typeface="Times New Roman" panose="02020603050405020304" pitchFamily="18" charset="0"/>
              </a:rPr>
              <a:t>your </a:t>
            </a:r>
            <a:r>
              <a:rPr lang="en-CA" sz="1800" kern="100" dirty="0">
                <a:latin typeface="Aptos" panose="020B0004020202020204" pitchFamily="34" charset="0"/>
                <a:ea typeface="Aptos" panose="020B0004020202020204" pitchFamily="34" charset="0"/>
                <a:cs typeface="Times New Roman" panose="02020603050405020304" pitchFamily="18" charset="0"/>
              </a:rPr>
              <a:t>consequence scenarios. Calculate a strengthening, </a:t>
            </a:r>
            <a:r>
              <a:rPr lang="en-CA" kern="100" dirty="0">
                <a:latin typeface="Aptos" panose="020B0004020202020204" pitchFamily="34" charset="0"/>
                <a:ea typeface="Aptos" panose="020B0004020202020204" pitchFamily="34" charset="0"/>
                <a:cs typeface="Times New Roman" panose="02020603050405020304" pitchFamily="18" charset="0"/>
              </a:rPr>
              <a:t>weakening and </a:t>
            </a:r>
            <a:r>
              <a:rPr lang="en-CA" sz="1800" kern="100" dirty="0">
                <a:latin typeface="Aptos" panose="020B0004020202020204" pitchFamily="34" charset="0"/>
                <a:ea typeface="Aptos" panose="020B0004020202020204" pitchFamily="34" charset="0"/>
                <a:cs typeface="Times New Roman" panose="02020603050405020304" pitchFamily="18" charset="0"/>
              </a:rPr>
              <a:t>likeliness Ratings for the consequence scenario based on these lists. </a:t>
            </a:r>
            <a:r>
              <a:rPr lang="en-US" b="1" dirty="0"/>
              <a:t>Copy the </a:t>
            </a:r>
            <a:r>
              <a:rPr lang="en-US" b="1"/>
              <a:t>resulting </a:t>
            </a:r>
            <a:r>
              <a:rPr lang="en-US" b="1" dirty="0"/>
              <a:t>r</a:t>
            </a:r>
            <a:r>
              <a:rPr lang="en-US" b="1"/>
              <a:t>atings </a:t>
            </a:r>
            <a:r>
              <a:rPr lang="en-US" b="1" dirty="0"/>
              <a:t>into the Consequence Tree Worksheet.</a:t>
            </a:r>
          </a:p>
        </p:txBody>
      </p:sp>
      <p:sp>
        <p:nvSpPr>
          <p:cNvPr id="14" name="TextBox 13">
            <a:extLst>
              <a:ext uri="{FF2B5EF4-FFF2-40B4-BE49-F238E27FC236}">
                <a16:creationId xmlns:a16="http://schemas.microsoft.com/office/drawing/2014/main" id="{B89B596E-0524-F41B-7ABB-82848570D223}"/>
              </a:ext>
            </a:extLst>
          </p:cNvPr>
          <p:cNvSpPr txBox="1"/>
          <p:nvPr/>
        </p:nvSpPr>
        <p:spPr>
          <a:xfrm>
            <a:off x="634999" y="5426618"/>
            <a:ext cx="2136335" cy="369332"/>
          </a:xfrm>
          <a:prstGeom prst="rect">
            <a:avLst/>
          </a:prstGeom>
          <a:noFill/>
        </p:spPr>
        <p:txBody>
          <a:bodyPr wrap="square" rtlCol="0">
            <a:spAutoFit/>
          </a:bodyPr>
          <a:lstStyle/>
          <a:p>
            <a:r>
              <a:rPr lang="en-US" dirty="0"/>
              <a:t>Likeliness Rating:</a:t>
            </a:r>
          </a:p>
        </p:txBody>
      </p:sp>
    </p:spTree>
    <p:extLst>
      <p:ext uri="{BB962C8B-B14F-4D97-AF65-F5344CB8AC3E}">
        <p14:creationId xmlns:p14="http://schemas.microsoft.com/office/powerpoint/2010/main" val="21180533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31978</TotalTime>
  <Words>999</Words>
  <Application>Microsoft Macintosh PowerPoint</Application>
  <PresentationFormat>Custom</PresentationFormat>
  <Paragraphs>160</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 Schellinck</dc:creator>
  <cp:lastModifiedBy>J Schellinck</cp:lastModifiedBy>
  <cp:revision>31</cp:revision>
  <cp:lastPrinted>2026-10-23T04:31:26Z</cp:lastPrinted>
  <dcterms:created xsi:type="dcterms:W3CDTF">2026-08-11T14:36:46Z</dcterms:created>
  <dcterms:modified xsi:type="dcterms:W3CDTF">2026-10-23T04:36:25Z</dcterms:modified>
</cp:coreProperties>
</file>