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9" r:id="rId2"/>
    <p:sldId id="264" r:id="rId3"/>
    <p:sldId id="260" r:id="rId4"/>
    <p:sldId id="447" r:id="rId5"/>
    <p:sldId id="263" r:id="rId6"/>
    <p:sldId id="317" r:id="rId7"/>
    <p:sldId id="389" r:id="rId8"/>
    <p:sldId id="276" r:id="rId9"/>
    <p:sldId id="277" r:id="rId10"/>
    <p:sldId id="272" r:id="rId11"/>
    <p:sldId id="278" r:id="rId12"/>
    <p:sldId id="448" r:id="rId13"/>
    <p:sldId id="318" r:id="rId14"/>
    <p:sldId id="327" r:id="rId15"/>
    <p:sldId id="257" r:id="rId16"/>
    <p:sldId id="258" r:id="rId17"/>
    <p:sldId id="449" r:id="rId18"/>
    <p:sldId id="450" r:id="rId19"/>
    <p:sldId id="451" r:id="rId20"/>
    <p:sldId id="452" r:id="rId21"/>
    <p:sldId id="453" r:id="rId22"/>
    <p:sldId id="267" r:id="rId23"/>
    <p:sldId id="261" r:id="rId24"/>
    <p:sldId id="268" r:id="rId25"/>
    <p:sldId id="262" r:id="rId26"/>
    <p:sldId id="454" r:id="rId27"/>
    <p:sldId id="455" r:id="rId28"/>
    <p:sldId id="269" r:id="rId29"/>
    <p:sldId id="270" r:id="rId30"/>
    <p:sldId id="271" r:id="rId31"/>
    <p:sldId id="456" r:id="rId32"/>
    <p:sldId id="273" r:id="rId33"/>
    <p:sldId id="274" r:id="rId34"/>
    <p:sldId id="275" r:id="rId35"/>
    <p:sldId id="457"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77"/>
    <p:restoredTop sz="94628"/>
  </p:normalViewPr>
  <p:slideViewPr>
    <p:cSldViewPr snapToGrid="0">
      <p:cViewPr varScale="1">
        <p:scale>
          <a:sx n="114" d="100"/>
          <a:sy n="114" d="100"/>
        </p:scale>
        <p:origin x="17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8AE2D1-6D41-48D7-BEA5-8130AD4AC6E8}" type="doc">
      <dgm:prSet loTypeId="urn:microsoft.com/office/officeart/2008/layout/LinedList" loCatId="list" qsTypeId="urn:microsoft.com/office/officeart/2005/8/quickstyle/simple1" qsCatId="simple" csTypeId="urn:microsoft.com/office/officeart/2005/8/colors/accent5_2" csCatId="accent5" phldr="1"/>
      <dgm:spPr/>
      <dgm:t>
        <a:bodyPr/>
        <a:lstStyle/>
        <a:p>
          <a:endParaRPr lang="en-US"/>
        </a:p>
      </dgm:t>
    </dgm:pt>
    <dgm:pt modelId="{5B225F2F-ABCA-4C10-86AC-492FC28D7166}">
      <dgm:prSet/>
      <dgm:spPr/>
      <dgm:t>
        <a:bodyPr/>
        <a:lstStyle/>
        <a:p>
          <a:r>
            <a:rPr lang="en-US"/>
            <a:t>Please no recording of the workshop, in order to preserve participant privacy.</a:t>
          </a:r>
        </a:p>
      </dgm:t>
    </dgm:pt>
    <dgm:pt modelId="{7FBA882C-FA3D-464B-8D2F-AF8FE972DD60}" type="parTrans" cxnId="{A34D18F7-566C-4B69-9DA6-5DBF4AD51C96}">
      <dgm:prSet/>
      <dgm:spPr/>
      <dgm:t>
        <a:bodyPr/>
        <a:lstStyle/>
        <a:p>
          <a:endParaRPr lang="en-US"/>
        </a:p>
      </dgm:t>
    </dgm:pt>
    <dgm:pt modelId="{198F1687-4928-469E-84E6-7858ECB724E9}" type="sibTrans" cxnId="{A34D18F7-566C-4B69-9DA6-5DBF4AD51C96}">
      <dgm:prSet/>
      <dgm:spPr/>
      <dgm:t>
        <a:bodyPr/>
        <a:lstStyle/>
        <a:p>
          <a:endParaRPr lang="en-US"/>
        </a:p>
      </dgm:t>
    </dgm:pt>
    <dgm:pt modelId="{FE75ECBD-0F54-4933-AD9A-86EB521CEE04}">
      <dgm:prSet/>
      <dgm:spPr/>
      <dgm:t>
        <a:bodyPr/>
        <a:lstStyle/>
        <a:p>
          <a:r>
            <a:rPr lang="en-US" dirty="0"/>
            <a:t>Try to have something available for light note-taking.</a:t>
          </a:r>
        </a:p>
      </dgm:t>
    </dgm:pt>
    <dgm:pt modelId="{8D53DB92-A505-4F11-A9E5-3779C0C90C40}" type="parTrans" cxnId="{B52F49E2-F98A-4F1F-920D-C3F4EAF47EC7}">
      <dgm:prSet/>
      <dgm:spPr/>
      <dgm:t>
        <a:bodyPr/>
        <a:lstStyle/>
        <a:p>
          <a:endParaRPr lang="en-US"/>
        </a:p>
      </dgm:t>
    </dgm:pt>
    <dgm:pt modelId="{771F798E-A929-47B2-9C05-550A88DD4ED1}" type="sibTrans" cxnId="{B52F49E2-F98A-4F1F-920D-C3F4EAF47EC7}">
      <dgm:prSet/>
      <dgm:spPr/>
      <dgm:t>
        <a:bodyPr/>
        <a:lstStyle/>
        <a:p>
          <a:endParaRPr lang="en-US"/>
        </a:p>
      </dgm:t>
    </dgm:pt>
    <dgm:pt modelId="{FD0AA571-F994-4924-A856-DF3FEE94BE9C}">
      <dgm:prSet/>
      <dgm:spPr/>
      <dgm:t>
        <a:bodyPr/>
        <a:lstStyle/>
        <a:p>
          <a:r>
            <a:rPr lang="en-US" dirty="0"/>
            <a:t>Please participate in group exercises, and mix up groups. Feel free to anonymize any info or examples you provide.</a:t>
          </a:r>
        </a:p>
      </dgm:t>
    </dgm:pt>
    <dgm:pt modelId="{43A25994-A97E-408A-AD08-37300B668516}" type="parTrans" cxnId="{BBA7F08C-F5B9-4D8A-B89F-BFB8F128446D}">
      <dgm:prSet/>
      <dgm:spPr/>
      <dgm:t>
        <a:bodyPr/>
        <a:lstStyle/>
        <a:p>
          <a:endParaRPr lang="en-US"/>
        </a:p>
      </dgm:t>
    </dgm:pt>
    <dgm:pt modelId="{78A70FAA-6CF6-4643-947E-275C3688942E}" type="sibTrans" cxnId="{BBA7F08C-F5B9-4D8A-B89F-BFB8F128446D}">
      <dgm:prSet/>
      <dgm:spPr/>
      <dgm:t>
        <a:bodyPr/>
        <a:lstStyle/>
        <a:p>
          <a:endParaRPr lang="en-US"/>
        </a:p>
      </dgm:t>
    </dgm:pt>
    <dgm:pt modelId="{3CCF1C46-ACEB-4AC5-87D9-5B4E8DD2D055}">
      <dgm:prSet/>
      <dgm:spPr/>
      <dgm:t>
        <a:bodyPr/>
        <a:lstStyle/>
        <a:p>
          <a:r>
            <a:rPr lang="en-US" dirty="0"/>
            <a:t>Feel free to take stretch or washroom breaks at any time!</a:t>
          </a:r>
        </a:p>
      </dgm:t>
    </dgm:pt>
    <dgm:pt modelId="{5E9EDF73-6203-44D0-B498-88BD7B65CE80}" type="parTrans" cxnId="{A56B7914-9FC4-4FE9-8602-2F42BFA2F086}">
      <dgm:prSet/>
      <dgm:spPr/>
      <dgm:t>
        <a:bodyPr/>
        <a:lstStyle/>
        <a:p>
          <a:endParaRPr lang="en-US"/>
        </a:p>
      </dgm:t>
    </dgm:pt>
    <dgm:pt modelId="{24431FFE-F2CC-439A-9E3A-59C9C4843E8C}" type="sibTrans" cxnId="{A56B7914-9FC4-4FE9-8602-2F42BFA2F086}">
      <dgm:prSet/>
      <dgm:spPr/>
      <dgm:t>
        <a:bodyPr/>
        <a:lstStyle/>
        <a:p>
          <a:endParaRPr lang="en-US"/>
        </a:p>
      </dgm:t>
    </dgm:pt>
    <dgm:pt modelId="{7D4C9289-FAEA-834D-93A9-9621E7B328C3}" type="pres">
      <dgm:prSet presAssocID="{8C8AE2D1-6D41-48D7-BEA5-8130AD4AC6E8}" presName="vert0" presStyleCnt="0">
        <dgm:presLayoutVars>
          <dgm:dir/>
          <dgm:animOne val="branch"/>
          <dgm:animLvl val="lvl"/>
        </dgm:presLayoutVars>
      </dgm:prSet>
      <dgm:spPr/>
    </dgm:pt>
    <dgm:pt modelId="{66E5A43F-1480-3D4B-863C-F8554BA5A705}" type="pres">
      <dgm:prSet presAssocID="{5B225F2F-ABCA-4C10-86AC-492FC28D7166}" presName="thickLine" presStyleLbl="alignNode1" presStyleIdx="0" presStyleCnt="4"/>
      <dgm:spPr/>
    </dgm:pt>
    <dgm:pt modelId="{677DA1B3-8D86-2D46-854B-6DEF784FA87E}" type="pres">
      <dgm:prSet presAssocID="{5B225F2F-ABCA-4C10-86AC-492FC28D7166}" presName="horz1" presStyleCnt="0"/>
      <dgm:spPr/>
    </dgm:pt>
    <dgm:pt modelId="{CF03FEE6-15A0-BE45-96D3-74315887A830}" type="pres">
      <dgm:prSet presAssocID="{5B225F2F-ABCA-4C10-86AC-492FC28D7166}" presName="tx1" presStyleLbl="revTx" presStyleIdx="0" presStyleCnt="4"/>
      <dgm:spPr/>
    </dgm:pt>
    <dgm:pt modelId="{BB87EE60-5E81-5944-95A1-3A49129AB0BF}" type="pres">
      <dgm:prSet presAssocID="{5B225F2F-ABCA-4C10-86AC-492FC28D7166}" presName="vert1" presStyleCnt="0"/>
      <dgm:spPr/>
    </dgm:pt>
    <dgm:pt modelId="{005DB4E2-B625-804C-B2FB-67621C5C3415}" type="pres">
      <dgm:prSet presAssocID="{FE75ECBD-0F54-4933-AD9A-86EB521CEE04}" presName="thickLine" presStyleLbl="alignNode1" presStyleIdx="1" presStyleCnt="4"/>
      <dgm:spPr/>
    </dgm:pt>
    <dgm:pt modelId="{49701034-826B-9841-BEFD-DCA7973627B4}" type="pres">
      <dgm:prSet presAssocID="{FE75ECBD-0F54-4933-AD9A-86EB521CEE04}" presName="horz1" presStyleCnt="0"/>
      <dgm:spPr/>
    </dgm:pt>
    <dgm:pt modelId="{9AE9C033-F4AA-E842-9DDC-AC58C138D596}" type="pres">
      <dgm:prSet presAssocID="{FE75ECBD-0F54-4933-AD9A-86EB521CEE04}" presName="tx1" presStyleLbl="revTx" presStyleIdx="1" presStyleCnt="4"/>
      <dgm:spPr/>
    </dgm:pt>
    <dgm:pt modelId="{75BCCE8D-5FDA-AB48-B24E-2CF7869F717B}" type="pres">
      <dgm:prSet presAssocID="{FE75ECBD-0F54-4933-AD9A-86EB521CEE04}" presName="vert1" presStyleCnt="0"/>
      <dgm:spPr/>
    </dgm:pt>
    <dgm:pt modelId="{781C8B69-D506-6249-88FF-221AD3D66E4B}" type="pres">
      <dgm:prSet presAssocID="{FD0AA571-F994-4924-A856-DF3FEE94BE9C}" presName="thickLine" presStyleLbl="alignNode1" presStyleIdx="2" presStyleCnt="4"/>
      <dgm:spPr/>
    </dgm:pt>
    <dgm:pt modelId="{373C4918-8FEC-9D40-A652-6487C1C76252}" type="pres">
      <dgm:prSet presAssocID="{FD0AA571-F994-4924-A856-DF3FEE94BE9C}" presName="horz1" presStyleCnt="0"/>
      <dgm:spPr/>
    </dgm:pt>
    <dgm:pt modelId="{8D8D6B24-0861-0645-9A9F-75641BC5536C}" type="pres">
      <dgm:prSet presAssocID="{FD0AA571-F994-4924-A856-DF3FEE94BE9C}" presName="tx1" presStyleLbl="revTx" presStyleIdx="2" presStyleCnt="4"/>
      <dgm:spPr/>
    </dgm:pt>
    <dgm:pt modelId="{C93CA068-44C3-4B40-A633-14268EA53DA9}" type="pres">
      <dgm:prSet presAssocID="{FD0AA571-F994-4924-A856-DF3FEE94BE9C}" presName="vert1" presStyleCnt="0"/>
      <dgm:spPr/>
    </dgm:pt>
    <dgm:pt modelId="{54CD2ACC-F699-114B-BA42-DA22C91B37EB}" type="pres">
      <dgm:prSet presAssocID="{3CCF1C46-ACEB-4AC5-87D9-5B4E8DD2D055}" presName="thickLine" presStyleLbl="alignNode1" presStyleIdx="3" presStyleCnt="4"/>
      <dgm:spPr/>
    </dgm:pt>
    <dgm:pt modelId="{A4BABF0E-664C-DD46-A125-81FD39DA2BA8}" type="pres">
      <dgm:prSet presAssocID="{3CCF1C46-ACEB-4AC5-87D9-5B4E8DD2D055}" presName="horz1" presStyleCnt="0"/>
      <dgm:spPr/>
    </dgm:pt>
    <dgm:pt modelId="{985C7D5E-AB8B-0E45-92D7-66BF3E6E664B}" type="pres">
      <dgm:prSet presAssocID="{3CCF1C46-ACEB-4AC5-87D9-5B4E8DD2D055}" presName="tx1" presStyleLbl="revTx" presStyleIdx="3" presStyleCnt="4"/>
      <dgm:spPr/>
    </dgm:pt>
    <dgm:pt modelId="{02088786-DF48-F340-BE15-B20413DF89A9}" type="pres">
      <dgm:prSet presAssocID="{3CCF1C46-ACEB-4AC5-87D9-5B4E8DD2D055}" presName="vert1" presStyleCnt="0"/>
      <dgm:spPr/>
    </dgm:pt>
  </dgm:ptLst>
  <dgm:cxnLst>
    <dgm:cxn modelId="{A56B7914-9FC4-4FE9-8602-2F42BFA2F086}" srcId="{8C8AE2D1-6D41-48D7-BEA5-8130AD4AC6E8}" destId="{3CCF1C46-ACEB-4AC5-87D9-5B4E8DD2D055}" srcOrd="3" destOrd="0" parTransId="{5E9EDF73-6203-44D0-B498-88BD7B65CE80}" sibTransId="{24431FFE-F2CC-439A-9E3A-59C9C4843E8C}"/>
    <dgm:cxn modelId="{B877342C-B7C0-2D4D-8933-6183814B2A27}" type="presOf" srcId="{8C8AE2D1-6D41-48D7-BEA5-8130AD4AC6E8}" destId="{7D4C9289-FAEA-834D-93A9-9621E7B328C3}" srcOrd="0" destOrd="0" presId="urn:microsoft.com/office/officeart/2008/layout/LinedList"/>
    <dgm:cxn modelId="{838BC755-E47D-4747-8DBB-0088B6E338C4}" type="presOf" srcId="{FE75ECBD-0F54-4933-AD9A-86EB521CEE04}" destId="{9AE9C033-F4AA-E842-9DDC-AC58C138D596}" srcOrd="0" destOrd="0" presId="urn:microsoft.com/office/officeart/2008/layout/LinedList"/>
    <dgm:cxn modelId="{486B6088-D398-4E40-A100-7F15E9F8A030}" type="presOf" srcId="{3CCF1C46-ACEB-4AC5-87D9-5B4E8DD2D055}" destId="{985C7D5E-AB8B-0E45-92D7-66BF3E6E664B}" srcOrd="0" destOrd="0" presId="urn:microsoft.com/office/officeart/2008/layout/LinedList"/>
    <dgm:cxn modelId="{BBA7F08C-F5B9-4D8A-B89F-BFB8F128446D}" srcId="{8C8AE2D1-6D41-48D7-BEA5-8130AD4AC6E8}" destId="{FD0AA571-F994-4924-A856-DF3FEE94BE9C}" srcOrd="2" destOrd="0" parTransId="{43A25994-A97E-408A-AD08-37300B668516}" sibTransId="{78A70FAA-6CF6-4643-947E-275C3688942E}"/>
    <dgm:cxn modelId="{1BF5A995-5B3E-544F-AD89-22A315613D35}" type="presOf" srcId="{5B225F2F-ABCA-4C10-86AC-492FC28D7166}" destId="{CF03FEE6-15A0-BE45-96D3-74315887A830}" srcOrd="0" destOrd="0" presId="urn:microsoft.com/office/officeart/2008/layout/LinedList"/>
    <dgm:cxn modelId="{E41EDCB3-B737-E34F-9256-890EF65386E2}" type="presOf" srcId="{FD0AA571-F994-4924-A856-DF3FEE94BE9C}" destId="{8D8D6B24-0861-0645-9A9F-75641BC5536C}" srcOrd="0" destOrd="0" presId="urn:microsoft.com/office/officeart/2008/layout/LinedList"/>
    <dgm:cxn modelId="{B52F49E2-F98A-4F1F-920D-C3F4EAF47EC7}" srcId="{8C8AE2D1-6D41-48D7-BEA5-8130AD4AC6E8}" destId="{FE75ECBD-0F54-4933-AD9A-86EB521CEE04}" srcOrd="1" destOrd="0" parTransId="{8D53DB92-A505-4F11-A9E5-3779C0C90C40}" sibTransId="{771F798E-A929-47B2-9C05-550A88DD4ED1}"/>
    <dgm:cxn modelId="{A34D18F7-566C-4B69-9DA6-5DBF4AD51C96}" srcId="{8C8AE2D1-6D41-48D7-BEA5-8130AD4AC6E8}" destId="{5B225F2F-ABCA-4C10-86AC-492FC28D7166}" srcOrd="0" destOrd="0" parTransId="{7FBA882C-FA3D-464B-8D2F-AF8FE972DD60}" sibTransId="{198F1687-4928-469E-84E6-7858ECB724E9}"/>
    <dgm:cxn modelId="{D85F5053-761C-6446-8D80-0D8E2225379D}" type="presParOf" srcId="{7D4C9289-FAEA-834D-93A9-9621E7B328C3}" destId="{66E5A43F-1480-3D4B-863C-F8554BA5A705}" srcOrd="0" destOrd="0" presId="urn:microsoft.com/office/officeart/2008/layout/LinedList"/>
    <dgm:cxn modelId="{B2A0FDBF-37E2-B342-91FA-37C78ABFCFE8}" type="presParOf" srcId="{7D4C9289-FAEA-834D-93A9-9621E7B328C3}" destId="{677DA1B3-8D86-2D46-854B-6DEF784FA87E}" srcOrd="1" destOrd="0" presId="urn:microsoft.com/office/officeart/2008/layout/LinedList"/>
    <dgm:cxn modelId="{E34A9D4E-AAB6-FF49-85FD-97B1A6E841BC}" type="presParOf" srcId="{677DA1B3-8D86-2D46-854B-6DEF784FA87E}" destId="{CF03FEE6-15A0-BE45-96D3-74315887A830}" srcOrd="0" destOrd="0" presId="urn:microsoft.com/office/officeart/2008/layout/LinedList"/>
    <dgm:cxn modelId="{CA6D569C-7E2E-BB42-AB81-FF8579EABEC7}" type="presParOf" srcId="{677DA1B3-8D86-2D46-854B-6DEF784FA87E}" destId="{BB87EE60-5E81-5944-95A1-3A49129AB0BF}" srcOrd="1" destOrd="0" presId="urn:microsoft.com/office/officeart/2008/layout/LinedList"/>
    <dgm:cxn modelId="{2C37C8B8-228D-854F-A0D7-D7D3946562F0}" type="presParOf" srcId="{7D4C9289-FAEA-834D-93A9-9621E7B328C3}" destId="{005DB4E2-B625-804C-B2FB-67621C5C3415}" srcOrd="2" destOrd="0" presId="urn:microsoft.com/office/officeart/2008/layout/LinedList"/>
    <dgm:cxn modelId="{2211C466-CC0B-BF4F-80BB-74F84596423C}" type="presParOf" srcId="{7D4C9289-FAEA-834D-93A9-9621E7B328C3}" destId="{49701034-826B-9841-BEFD-DCA7973627B4}" srcOrd="3" destOrd="0" presId="urn:microsoft.com/office/officeart/2008/layout/LinedList"/>
    <dgm:cxn modelId="{4389187F-D75C-AB47-9372-7E673096B7FA}" type="presParOf" srcId="{49701034-826B-9841-BEFD-DCA7973627B4}" destId="{9AE9C033-F4AA-E842-9DDC-AC58C138D596}" srcOrd="0" destOrd="0" presId="urn:microsoft.com/office/officeart/2008/layout/LinedList"/>
    <dgm:cxn modelId="{524F55B0-3796-BD46-AAE5-528B566378B5}" type="presParOf" srcId="{49701034-826B-9841-BEFD-DCA7973627B4}" destId="{75BCCE8D-5FDA-AB48-B24E-2CF7869F717B}" srcOrd="1" destOrd="0" presId="urn:microsoft.com/office/officeart/2008/layout/LinedList"/>
    <dgm:cxn modelId="{7A388D2B-9641-7648-B4DD-2FB46E4764F1}" type="presParOf" srcId="{7D4C9289-FAEA-834D-93A9-9621E7B328C3}" destId="{781C8B69-D506-6249-88FF-221AD3D66E4B}" srcOrd="4" destOrd="0" presId="urn:microsoft.com/office/officeart/2008/layout/LinedList"/>
    <dgm:cxn modelId="{8C77A2D0-5482-9045-BB29-828BF2B66380}" type="presParOf" srcId="{7D4C9289-FAEA-834D-93A9-9621E7B328C3}" destId="{373C4918-8FEC-9D40-A652-6487C1C76252}" srcOrd="5" destOrd="0" presId="urn:microsoft.com/office/officeart/2008/layout/LinedList"/>
    <dgm:cxn modelId="{61C378B5-7C07-0448-8F43-2597E7F01D4D}" type="presParOf" srcId="{373C4918-8FEC-9D40-A652-6487C1C76252}" destId="{8D8D6B24-0861-0645-9A9F-75641BC5536C}" srcOrd="0" destOrd="0" presId="urn:microsoft.com/office/officeart/2008/layout/LinedList"/>
    <dgm:cxn modelId="{01C50A33-8D5B-8349-8092-0AD2CB2CE10C}" type="presParOf" srcId="{373C4918-8FEC-9D40-A652-6487C1C76252}" destId="{C93CA068-44C3-4B40-A633-14268EA53DA9}" srcOrd="1" destOrd="0" presId="urn:microsoft.com/office/officeart/2008/layout/LinedList"/>
    <dgm:cxn modelId="{892139EA-BE93-3743-8653-5B3195F92079}" type="presParOf" srcId="{7D4C9289-FAEA-834D-93A9-9621E7B328C3}" destId="{54CD2ACC-F699-114B-BA42-DA22C91B37EB}" srcOrd="6" destOrd="0" presId="urn:microsoft.com/office/officeart/2008/layout/LinedList"/>
    <dgm:cxn modelId="{8E33DD8C-8AA4-5B4E-AB9A-4792E3A01BEC}" type="presParOf" srcId="{7D4C9289-FAEA-834D-93A9-9621E7B328C3}" destId="{A4BABF0E-664C-DD46-A125-81FD39DA2BA8}" srcOrd="7" destOrd="0" presId="urn:microsoft.com/office/officeart/2008/layout/LinedList"/>
    <dgm:cxn modelId="{3F515A7C-803A-9A4C-A055-5B845DC77630}" type="presParOf" srcId="{A4BABF0E-664C-DD46-A125-81FD39DA2BA8}" destId="{985C7D5E-AB8B-0E45-92D7-66BF3E6E664B}" srcOrd="0" destOrd="0" presId="urn:microsoft.com/office/officeart/2008/layout/LinedList"/>
    <dgm:cxn modelId="{11132742-AFF7-264B-B56E-230B5EECB220}" type="presParOf" srcId="{A4BABF0E-664C-DD46-A125-81FD39DA2BA8}" destId="{02088786-DF48-F340-BE15-B20413DF89A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E474FA-610F-40DF-83D3-A1C57D5E522C}"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EA5E49DB-86D7-41E9-9DED-06443719CDF2}">
      <dgm:prSet/>
      <dgm:spPr/>
      <dgm:t>
        <a:bodyPr/>
        <a:lstStyle/>
        <a:p>
          <a:r>
            <a:rPr lang="en-US" dirty="0"/>
            <a:t>I’ve designed the activities in this workshop to be carried out by people under their own power.</a:t>
          </a:r>
        </a:p>
      </dgm:t>
    </dgm:pt>
    <dgm:pt modelId="{EF3A652C-7AA2-4472-9E54-975092056E9E}" type="parTrans" cxnId="{9C453622-8E7D-4DE5-8E7B-37FABA6BCF40}">
      <dgm:prSet/>
      <dgm:spPr/>
      <dgm:t>
        <a:bodyPr/>
        <a:lstStyle/>
        <a:p>
          <a:endParaRPr lang="en-US"/>
        </a:p>
      </dgm:t>
    </dgm:pt>
    <dgm:pt modelId="{5B8E0079-0948-449D-A685-6D1542A1DF5B}" type="sibTrans" cxnId="{9C453622-8E7D-4DE5-8E7B-37FABA6BCF40}">
      <dgm:prSet/>
      <dgm:spPr/>
      <dgm:t>
        <a:bodyPr/>
        <a:lstStyle/>
        <a:p>
          <a:endParaRPr lang="en-US"/>
        </a:p>
      </dgm:t>
    </dgm:pt>
    <dgm:pt modelId="{CCE671E9-19F7-4EBA-A3D9-4247EE981E74}">
      <dgm:prSet/>
      <dgm:spPr/>
      <dgm:t>
        <a:bodyPr/>
        <a:lstStyle/>
        <a:p>
          <a:r>
            <a:rPr lang="en-US" dirty="0"/>
            <a:t>I’m not going to prohibit people from using AI during workshop activities.</a:t>
          </a:r>
        </a:p>
      </dgm:t>
    </dgm:pt>
    <dgm:pt modelId="{3F87351D-5DFC-462A-868C-6CD01B23E95A}" type="parTrans" cxnId="{210DA4D8-8291-4CBD-AABC-C9DFAC35A28E}">
      <dgm:prSet/>
      <dgm:spPr/>
      <dgm:t>
        <a:bodyPr/>
        <a:lstStyle/>
        <a:p>
          <a:endParaRPr lang="en-US"/>
        </a:p>
      </dgm:t>
    </dgm:pt>
    <dgm:pt modelId="{D3A6295E-4D18-4D0E-9D5F-0B41ACBA3FB6}" type="sibTrans" cxnId="{210DA4D8-8291-4CBD-AABC-C9DFAC35A28E}">
      <dgm:prSet/>
      <dgm:spPr/>
      <dgm:t>
        <a:bodyPr/>
        <a:lstStyle/>
        <a:p>
          <a:endParaRPr lang="en-US"/>
        </a:p>
      </dgm:t>
    </dgm:pt>
    <dgm:pt modelId="{78439B55-7BF2-49AB-9BCD-D2BDF2F127A1}">
      <dgm:prSet/>
      <dgm:spPr/>
      <dgm:t>
        <a:bodyPr/>
        <a:lstStyle/>
        <a:p>
          <a:r>
            <a:rPr lang="en-US" dirty="0"/>
            <a:t>I would encourage people to actively evaluate and consider the quality of any material they get via AI.</a:t>
          </a:r>
        </a:p>
      </dgm:t>
    </dgm:pt>
    <dgm:pt modelId="{0B7A69E8-B8A7-4D86-AFAA-4C3B9A92379B}" type="parTrans" cxnId="{04D0152F-EBA0-4292-9DBC-0281E376ECC9}">
      <dgm:prSet/>
      <dgm:spPr/>
      <dgm:t>
        <a:bodyPr/>
        <a:lstStyle/>
        <a:p>
          <a:endParaRPr lang="en-US"/>
        </a:p>
      </dgm:t>
    </dgm:pt>
    <dgm:pt modelId="{EC69CBE3-96B2-44FF-8EDC-455AA23EFF76}" type="sibTrans" cxnId="{04D0152F-EBA0-4292-9DBC-0281E376ECC9}">
      <dgm:prSet/>
      <dgm:spPr/>
      <dgm:t>
        <a:bodyPr/>
        <a:lstStyle/>
        <a:p>
          <a:endParaRPr lang="en-US"/>
        </a:p>
      </dgm:t>
    </dgm:pt>
    <dgm:pt modelId="{B0C30625-F357-4662-AF6B-9819167D5776}">
      <dgm:prSet/>
      <dgm:spPr/>
      <dgm:t>
        <a:bodyPr/>
        <a:lstStyle/>
        <a:p>
          <a:r>
            <a:rPr lang="en-US" dirty="0"/>
            <a:t>Also consider the construction site vs gym analogy. And be respectful of other people’s preferences on this front.</a:t>
          </a:r>
        </a:p>
      </dgm:t>
    </dgm:pt>
    <dgm:pt modelId="{101BB875-B67A-4FB7-8B0B-4876FB1424B0}" type="parTrans" cxnId="{D4267E11-C06B-4D69-A469-F4552C71FC98}">
      <dgm:prSet/>
      <dgm:spPr/>
      <dgm:t>
        <a:bodyPr/>
        <a:lstStyle/>
        <a:p>
          <a:endParaRPr lang="en-US"/>
        </a:p>
      </dgm:t>
    </dgm:pt>
    <dgm:pt modelId="{37CEA48F-6AEF-4E91-B9FA-0CCC25091CFA}" type="sibTrans" cxnId="{D4267E11-C06B-4D69-A469-F4552C71FC98}">
      <dgm:prSet/>
      <dgm:spPr/>
      <dgm:t>
        <a:bodyPr/>
        <a:lstStyle/>
        <a:p>
          <a:endParaRPr lang="en-US"/>
        </a:p>
      </dgm:t>
    </dgm:pt>
    <dgm:pt modelId="{E3761662-75CC-8541-BD4C-58726E98BCC9}" type="pres">
      <dgm:prSet presAssocID="{5DE474FA-610F-40DF-83D3-A1C57D5E522C}" presName="vert0" presStyleCnt="0">
        <dgm:presLayoutVars>
          <dgm:dir/>
          <dgm:animOne val="branch"/>
          <dgm:animLvl val="lvl"/>
        </dgm:presLayoutVars>
      </dgm:prSet>
      <dgm:spPr/>
    </dgm:pt>
    <dgm:pt modelId="{D1E70122-B6E5-4B4C-93ED-7EE0F2126890}" type="pres">
      <dgm:prSet presAssocID="{EA5E49DB-86D7-41E9-9DED-06443719CDF2}" presName="thickLine" presStyleLbl="alignNode1" presStyleIdx="0" presStyleCnt="4"/>
      <dgm:spPr/>
    </dgm:pt>
    <dgm:pt modelId="{F4B464D9-1798-4941-BE09-B9D96C803DF3}" type="pres">
      <dgm:prSet presAssocID="{EA5E49DB-86D7-41E9-9DED-06443719CDF2}" presName="horz1" presStyleCnt="0"/>
      <dgm:spPr/>
    </dgm:pt>
    <dgm:pt modelId="{4E9F2F99-511C-204B-85CB-71A3733B5FE6}" type="pres">
      <dgm:prSet presAssocID="{EA5E49DB-86D7-41E9-9DED-06443719CDF2}" presName="tx1" presStyleLbl="revTx" presStyleIdx="0" presStyleCnt="4"/>
      <dgm:spPr/>
    </dgm:pt>
    <dgm:pt modelId="{D6D12188-F7AE-7B4F-88FE-4BC2B14B6CD6}" type="pres">
      <dgm:prSet presAssocID="{EA5E49DB-86D7-41E9-9DED-06443719CDF2}" presName="vert1" presStyleCnt="0"/>
      <dgm:spPr/>
    </dgm:pt>
    <dgm:pt modelId="{1B41C9D7-BEC5-954C-91EF-6A325F5D5A65}" type="pres">
      <dgm:prSet presAssocID="{CCE671E9-19F7-4EBA-A3D9-4247EE981E74}" presName="thickLine" presStyleLbl="alignNode1" presStyleIdx="1" presStyleCnt="4"/>
      <dgm:spPr/>
    </dgm:pt>
    <dgm:pt modelId="{CE8A139E-1BD9-7C4F-BA14-D694B27ABB04}" type="pres">
      <dgm:prSet presAssocID="{CCE671E9-19F7-4EBA-A3D9-4247EE981E74}" presName="horz1" presStyleCnt="0"/>
      <dgm:spPr/>
    </dgm:pt>
    <dgm:pt modelId="{9FE73712-4A7A-EB42-BD6C-2F212F9F8B32}" type="pres">
      <dgm:prSet presAssocID="{CCE671E9-19F7-4EBA-A3D9-4247EE981E74}" presName="tx1" presStyleLbl="revTx" presStyleIdx="1" presStyleCnt="4"/>
      <dgm:spPr/>
    </dgm:pt>
    <dgm:pt modelId="{BB16E773-3956-5A4E-83B3-432866DB7887}" type="pres">
      <dgm:prSet presAssocID="{CCE671E9-19F7-4EBA-A3D9-4247EE981E74}" presName="vert1" presStyleCnt="0"/>
      <dgm:spPr/>
    </dgm:pt>
    <dgm:pt modelId="{D4FC0BF3-BD6A-DB4D-81AF-DA205BEBEB0D}" type="pres">
      <dgm:prSet presAssocID="{78439B55-7BF2-49AB-9BCD-D2BDF2F127A1}" presName="thickLine" presStyleLbl="alignNode1" presStyleIdx="2" presStyleCnt="4"/>
      <dgm:spPr/>
    </dgm:pt>
    <dgm:pt modelId="{3A144F67-3877-4640-A4F8-2A9D62960FFA}" type="pres">
      <dgm:prSet presAssocID="{78439B55-7BF2-49AB-9BCD-D2BDF2F127A1}" presName="horz1" presStyleCnt="0"/>
      <dgm:spPr/>
    </dgm:pt>
    <dgm:pt modelId="{2C3162D3-05D0-684B-B7A1-A0E82BC8E346}" type="pres">
      <dgm:prSet presAssocID="{78439B55-7BF2-49AB-9BCD-D2BDF2F127A1}" presName="tx1" presStyleLbl="revTx" presStyleIdx="2" presStyleCnt="4"/>
      <dgm:spPr/>
    </dgm:pt>
    <dgm:pt modelId="{604FE0CE-30A9-6448-98A2-C06CB6F9069D}" type="pres">
      <dgm:prSet presAssocID="{78439B55-7BF2-49AB-9BCD-D2BDF2F127A1}" presName="vert1" presStyleCnt="0"/>
      <dgm:spPr/>
    </dgm:pt>
    <dgm:pt modelId="{0AB52D81-8821-084F-BF5C-E6346A35A2A8}" type="pres">
      <dgm:prSet presAssocID="{B0C30625-F357-4662-AF6B-9819167D5776}" presName="thickLine" presStyleLbl="alignNode1" presStyleIdx="3" presStyleCnt="4"/>
      <dgm:spPr/>
    </dgm:pt>
    <dgm:pt modelId="{5103AD9C-E8EE-EA47-8BEA-28D4E725FED0}" type="pres">
      <dgm:prSet presAssocID="{B0C30625-F357-4662-AF6B-9819167D5776}" presName="horz1" presStyleCnt="0"/>
      <dgm:spPr/>
    </dgm:pt>
    <dgm:pt modelId="{972087DC-2822-3D46-9716-04B016E39202}" type="pres">
      <dgm:prSet presAssocID="{B0C30625-F357-4662-AF6B-9819167D5776}" presName="tx1" presStyleLbl="revTx" presStyleIdx="3" presStyleCnt="4"/>
      <dgm:spPr/>
    </dgm:pt>
    <dgm:pt modelId="{DC364DBE-E591-D545-A81E-B2696014EB69}" type="pres">
      <dgm:prSet presAssocID="{B0C30625-F357-4662-AF6B-9819167D5776}" presName="vert1" presStyleCnt="0"/>
      <dgm:spPr/>
    </dgm:pt>
  </dgm:ptLst>
  <dgm:cxnLst>
    <dgm:cxn modelId="{D4267E11-C06B-4D69-A469-F4552C71FC98}" srcId="{5DE474FA-610F-40DF-83D3-A1C57D5E522C}" destId="{B0C30625-F357-4662-AF6B-9819167D5776}" srcOrd="3" destOrd="0" parTransId="{101BB875-B67A-4FB7-8B0B-4876FB1424B0}" sibTransId="{37CEA48F-6AEF-4E91-B9FA-0CCC25091CFA}"/>
    <dgm:cxn modelId="{9C453622-8E7D-4DE5-8E7B-37FABA6BCF40}" srcId="{5DE474FA-610F-40DF-83D3-A1C57D5E522C}" destId="{EA5E49DB-86D7-41E9-9DED-06443719CDF2}" srcOrd="0" destOrd="0" parTransId="{EF3A652C-7AA2-4472-9E54-975092056E9E}" sibTransId="{5B8E0079-0948-449D-A685-6D1542A1DF5B}"/>
    <dgm:cxn modelId="{D61FF929-E377-0845-A4F0-FDA6846C32F6}" type="presOf" srcId="{5DE474FA-610F-40DF-83D3-A1C57D5E522C}" destId="{E3761662-75CC-8541-BD4C-58726E98BCC9}" srcOrd="0" destOrd="0" presId="urn:microsoft.com/office/officeart/2008/layout/LinedList"/>
    <dgm:cxn modelId="{04D0152F-EBA0-4292-9DBC-0281E376ECC9}" srcId="{5DE474FA-610F-40DF-83D3-A1C57D5E522C}" destId="{78439B55-7BF2-49AB-9BCD-D2BDF2F127A1}" srcOrd="2" destOrd="0" parTransId="{0B7A69E8-B8A7-4D86-AFAA-4C3B9A92379B}" sibTransId="{EC69CBE3-96B2-44FF-8EDC-455AA23EFF76}"/>
    <dgm:cxn modelId="{4A5AA03A-057C-8A4A-B28D-2ED970D89B0A}" type="presOf" srcId="{B0C30625-F357-4662-AF6B-9819167D5776}" destId="{972087DC-2822-3D46-9716-04B016E39202}" srcOrd="0" destOrd="0" presId="urn:microsoft.com/office/officeart/2008/layout/LinedList"/>
    <dgm:cxn modelId="{E61D606D-BD6D-1A41-AFEA-AB5646518F23}" type="presOf" srcId="{78439B55-7BF2-49AB-9BCD-D2BDF2F127A1}" destId="{2C3162D3-05D0-684B-B7A1-A0E82BC8E346}" srcOrd="0" destOrd="0" presId="urn:microsoft.com/office/officeart/2008/layout/LinedList"/>
    <dgm:cxn modelId="{D882AB7E-A2A2-AA46-9E60-62D40FBC5E30}" type="presOf" srcId="{CCE671E9-19F7-4EBA-A3D9-4247EE981E74}" destId="{9FE73712-4A7A-EB42-BD6C-2F212F9F8B32}" srcOrd="0" destOrd="0" presId="urn:microsoft.com/office/officeart/2008/layout/LinedList"/>
    <dgm:cxn modelId="{6BD990D8-C8F7-5748-8DEE-F39E6156701A}" type="presOf" srcId="{EA5E49DB-86D7-41E9-9DED-06443719CDF2}" destId="{4E9F2F99-511C-204B-85CB-71A3733B5FE6}" srcOrd="0" destOrd="0" presId="urn:microsoft.com/office/officeart/2008/layout/LinedList"/>
    <dgm:cxn modelId="{210DA4D8-8291-4CBD-AABC-C9DFAC35A28E}" srcId="{5DE474FA-610F-40DF-83D3-A1C57D5E522C}" destId="{CCE671E9-19F7-4EBA-A3D9-4247EE981E74}" srcOrd="1" destOrd="0" parTransId="{3F87351D-5DFC-462A-868C-6CD01B23E95A}" sibTransId="{D3A6295E-4D18-4D0E-9D5F-0B41ACBA3FB6}"/>
    <dgm:cxn modelId="{F17ACBD3-BCA0-DF45-8F61-288CC75C57D2}" type="presParOf" srcId="{E3761662-75CC-8541-BD4C-58726E98BCC9}" destId="{D1E70122-B6E5-4B4C-93ED-7EE0F2126890}" srcOrd="0" destOrd="0" presId="urn:microsoft.com/office/officeart/2008/layout/LinedList"/>
    <dgm:cxn modelId="{BEBE90D2-A3D3-4E4D-A617-2D3FF3F79685}" type="presParOf" srcId="{E3761662-75CC-8541-BD4C-58726E98BCC9}" destId="{F4B464D9-1798-4941-BE09-B9D96C803DF3}" srcOrd="1" destOrd="0" presId="urn:microsoft.com/office/officeart/2008/layout/LinedList"/>
    <dgm:cxn modelId="{36702D4D-F1BE-5E41-95EF-9AB9E6ED3EEC}" type="presParOf" srcId="{F4B464D9-1798-4941-BE09-B9D96C803DF3}" destId="{4E9F2F99-511C-204B-85CB-71A3733B5FE6}" srcOrd="0" destOrd="0" presId="urn:microsoft.com/office/officeart/2008/layout/LinedList"/>
    <dgm:cxn modelId="{ACA99ABA-0F37-D143-97E4-1980BCBA698F}" type="presParOf" srcId="{F4B464D9-1798-4941-BE09-B9D96C803DF3}" destId="{D6D12188-F7AE-7B4F-88FE-4BC2B14B6CD6}" srcOrd="1" destOrd="0" presId="urn:microsoft.com/office/officeart/2008/layout/LinedList"/>
    <dgm:cxn modelId="{C3B1B559-38E0-B240-B90E-3C72CB7CD027}" type="presParOf" srcId="{E3761662-75CC-8541-BD4C-58726E98BCC9}" destId="{1B41C9D7-BEC5-954C-91EF-6A325F5D5A65}" srcOrd="2" destOrd="0" presId="urn:microsoft.com/office/officeart/2008/layout/LinedList"/>
    <dgm:cxn modelId="{481921CE-5A2C-9542-AC1C-C9D9F532A5E4}" type="presParOf" srcId="{E3761662-75CC-8541-BD4C-58726E98BCC9}" destId="{CE8A139E-1BD9-7C4F-BA14-D694B27ABB04}" srcOrd="3" destOrd="0" presId="urn:microsoft.com/office/officeart/2008/layout/LinedList"/>
    <dgm:cxn modelId="{82E02CD1-F516-5D4D-A828-5349939A3C1A}" type="presParOf" srcId="{CE8A139E-1BD9-7C4F-BA14-D694B27ABB04}" destId="{9FE73712-4A7A-EB42-BD6C-2F212F9F8B32}" srcOrd="0" destOrd="0" presId="urn:microsoft.com/office/officeart/2008/layout/LinedList"/>
    <dgm:cxn modelId="{05671E29-61DF-714C-AB42-D3913C630234}" type="presParOf" srcId="{CE8A139E-1BD9-7C4F-BA14-D694B27ABB04}" destId="{BB16E773-3956-5A4E-83B3-432866DB7887}" srcOrd="1" destOrd="0" presId="urn:microsoft.com/office/officeart/2008/layout/LinedList"/>
    <dgm:cxn modelId="{DCD494CC-41B5-1F43-A3F6-3790BDDE1161}" type="presParOf" srcId="{E3761662-75CC-8541-BD4C-58726E98BCC9}" destId="{D4FC0BF3-BD6A-DB4D-81AF-DA205BEBEB0D}" srcOrd="4" destOrd="0" presId="urn:microsoft.com/office/officeart/2008/layout/LinedList"/>
    <dgm:cxn modelId="{6E6469AE-42A4-4C4F-B315-9962BEDB6280}" type="presParOf" srcId="{E3761662-75CC-8541-BD4C-58726E98BCC9}" destId="{3A144F67-3877-4640-A4F8-2A9D62960FFA}" srcOrd="5" destOrd="0" presId="urn:microsoft.com/office/officeart/2008/layout/LinedList"/>
    <dgm:cxn modelId="{886F8A02-CCEC-154F-93E0-8CA3205AC2F8}" type="presParOf" srcId="{3A144F67-3877-4640-A4F8-2A9D62960FFA}" destId="{2C3162D3-05D0-684B-B7A1-A0E82BC8E346}" srcOrd="0" destOrd="0" presId="urn:microsoft.com/office/officeart/2008/layout/LinedList"/>
    <dgm:cxn modelId="{A7CF3C84-D236-2A4A-BDC5-791A0A64E834}" type="presParOf" srcId="{3A144F67-3877-4640-A4F8-2A9D62960FFA}" destId="{604FE0CE-30A9-6448-98A2-C06CB6F9069D}" srcOrd="1" destOrd="0" presId="urn:microsoft.com/office/officeart/2008/layout/LinedList"/>
    <dgm:cxn modelId="{B02F3E7D-1E1F-6A4B-A5B8-7193C61E0399}" type="presParOf" srcId="{E3761662-75CC-8541-BD4C-58726E98BCC9}" destId="{0AB52D81-8821-084F-BF5C-E6346A35A2A8}" srcOrd="6" destOrd="0" presId="urn:microsoft.com/office/officeart/2008/layout/LinedList"/>
    <dgm:cxn modelId="{BC662B9C-D073-B245-991E-FE7F3B836A37}" type="presParOf" srcId="{E3761662-75CC-8541-BD4C-58726E98BCC9}" destId="{5103AD9C-E8EE-EA47-8BEA-28D4E725FED0}" srcOrd="7" destOrd="0" presId="urn:microsoft.com/office/officeart/2008/layout/LinedList"/>
    <dgm:cxn modelId="{56C37F6F-1D3F-D347-A116-89B07EF4BB90}" type="presParOf" srcId="{5103AD9C-E8EE-EA47-8BEA-28D4E725FED0}" destId="{972087DC-2822-3D46-9716-04B016E39202}" srcOrd="0" destOrd="0" presId="urn:microsoft.com/office/officeart/2008/layout/LinedList"/>
    <dgm:cxn modelId="{04244967-916C-7F4A-B55E-2A31D294734B}" type="presParOf" srcId="{5103AD9C-E8EE-EA47-8BEA-28D4E725FED0}" destId="{DC364DBE-E591-D545-A81E-B2696014EB6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0229B3B-F937-4FA0-AC76-A74ABC6BC93B}" type="doc">
      <dgm:prSet loTypeId="urn:microsoft.com/office/officeart/2016/7/layout/VerticalDownArrowProcess" loCatId="process" qsTypeId="urn:microsoft.com/office/officeart/2005/8/quickstyle/simple1" qsCatId="simple" csTypeId="urn:microsoft.com/office/officeart/2005/8/colors/colorful1" csCatId="colorful"/>
      <dgm:spPr/>
      <dgm:t>
        <a:bodyPr/>
        <a:lstStyle/>
        <a:p>
          <a:endParaRPr lang="en-US"/>
        </a:p>
      </dgm:t>
    </dgm:pt>
    <dgm:pt modelId="{EF24B56C-50CF-4662-BD56-0614D1BEEC20}">
      <dgm:prSet/>
      <dgm:spPr/>
      <dgm:t>
        <a:bodyPr/>
        <a:lstStyle/>
        <a:p>
          <a:r>
            <a:rPr lang="en-US"/>
            <a:t>Step 1</a:t>
          </a:r>
        </a:p>
      </dgm:t>
    </dgm:pt>
    <dgm:pt modelId="{CF1669C6-3A1B-4DDF-850B-62FEFA5119C9}" type="parTrans" cxnId="{64AC52DE-B164-4844-8F14-1F6B643F8A4C}">
      <dgm:prSet/>
      <dgm:spPr/>
      <dgm:t>
        <a:bodyPr/>
        <a:lstStyle/>
        <a:p>
          <a:endParaRPr lang="en-US"/>
        </a:p>
      </dgm:t>
    </dgm:pt>
    <dgm:pt modelId="{0682898D-7FF3-4ACC-A56D-6E0136E50805}" type="sibTrans" cxnId="{64AC52DE-B164-4844-8F14-1F6B643F8A4C}">
      <dgm:prSet/>
      <dgm:spPr/>
      <dgm:t>
        <a:bodyPr/>
        <a:lstStyle/>
        <a:p>
          <a:endParaRPr lang="en-US"/>
        </a:p>
      </dgm:t>
    </dgm:pt>
    <dgm:pt modelId="{AFC8DC00-8EB5-43AF-8351-25A8421200F3}">
      <dgm:prSet/>
      <dgm:spPr/>
      <dgm:t>
        <a:bodyPr/>
        <a:lstStyle/>
        <a:p>
          <a:r>
            <a:rPr lang="en-US"/>
            <a:t>The Decision Situation (~10 Minutes)</a:t>
          </a:r>
        </a:p>
      </dgm:t>
    </dgm:pt>
    <dgm:pt modelId="{63241C7A-B5AF-4BFD-99CE-89225907B2F0}" type="parTrans" cxnId="{615B8581-5647-47C1-A879-BEBC48D6FC12}">
      <dgm:prSet/>
      <dgm:spPr/>
      <dgm:t>
        <a:bodyPr/>
        <a:lstStyle/>
        <a:p>
          <a:endParaRPr lang="en-US"/>
        </a:p>
      </dgm:t>
    </dgm:pt>
    <dgm:pt modelId="{4ED8ED11-6356-438C-ADDA-3021E2FA6F0A}" type="sibTrans" cxnId="{615B8581-5647-47C1-A879-BEBC48D6FC12}">
      <dgm:prSet/>
      <dgm:spPr/>
      <dgm:t>
        <a:bodyPr/>
        <a:lstStyle/>
        <a:p>
          <a:endParaRPr lang="en-US"/>
        </a:p>
      </dgm:t>
    </dgm:pt>
    <dgm:pt modelId="{104AF4D6-526E-4B88-A0E8-2AFFE58C30DB}">
      <dgm:prSet/>
      <dgm:spPr/>
      <dgm:t>
        <a:bodyPr/>
        <a:lstStyle/>
        <a:p>
          <a:r>
            <a:rPr lang="en-US"/>
            <a:t>Step 2</a:t>
          </a:r>
        </a:p>
      </dgm:t>
    </dgm:pt>
    <dgm:pt modelId="{7D593160-2DD3-4F12-A2DB-856BD5BCC005}" type="parTrans" cxnId="{1240E097-72E2-4128-9BC9-141B8FAEE5BD}">
      <dgm:prSet/>
      <dgm:spPr/>
      <dgm:t>
        <a:bodyPr/>
        <a:lstStyle/>
        <a:p>
          <a:endParaRPr lang="en-US"/>
        </a:p>
      </dgm:t>
    </dgm:pt>
    <dgm:pt modelId="{0599D98D-AC60-4E10-A8A0-E78473BAB9FE}" type="sibTrans" cxnId="{1240E097-72E2-4128-9BC9-141B8FAEE5BD}">
      <dgm:prSet/>
      <dgm:spPr/>
      <dgm:t>
        <a:bodyPr/>
        <a:lstStyle/>
        <a:p>
          <a:endParaRPr lang="en-US"/>
        </a:p>
      </dgm:t>
    </dgm:pt>
    <dgm:pt modelId="{E44B0A4C-7F2C-4208-8984-8A8B42D26C51}">
      <dgm:prSet/>
      <dgm:spPr/>
      <dgm:t>
        <a:bodyPr/>
        <a:lstStyle/>
        <a:p>
          <a:r>
            <a:rPr lang="en-US"/>
            <a:t>Values and Other Considerations (~15 Minutes)</a:t>
          </a:r>
        </a:p>
      </dgm:t>
    </dgm:pt>
    <dgm:pt modelId="{62D138C7-3E1D-439D-911C-1A658146366D}" type="parTrans" cxnId="{64A752B0-4F53-4B05-BCF9-A3170F3C984B}">
      <dgm:prSet/>
      <dgm:spPr/>
      <dgm:t>
        <a:bodyPr/>
        <a:lstStyle/>
        <a:p>
          <a:endParaRPr lang="en-US"/>
        </a:p>
      </dgm:t>
    </dgm:pt>
    <dgm:pt modelId="{FDECB8E0-F0F8-4E81-B080-9C91957ABEA9}" type="sibTrans" cxnId="{64A752B0-4F53-4B05-BCF9-A3170F3C984B}">
      <dgm:prSet/>
      <dgm:spPr/>
      <dgm:t>
        <a:bodyPr/>
        <a:lstStyle/>
        <a:p>
          <a:endParaRPr lang="en-US"/>
        </a:p>
      </dgm:t>
    </dgm:pt>
    <dgm:pt modelId="{AC85ABC1-B73E-40A7-AA2A-0C69FA655FB4}">
      <dgm:prSet/>
      <dgm:spPr/>
      <dgm:t>
        <a:bodyPr/>
        <a:lstStyle/>
        <a:p>
          <a:r>
            <a:rPr lang="en-US"/>
            <a:t>Step 3</a:t>
          </a:r>
        </a:p>
      </dgm:t>
    </dgm:pt>
    <dgm:pt modelId="{26AEE726-01FE-474E-924E-F292C96A6385}" type="parTrans" cxnId="{7CB71D16-490E-4B10-8FF0-769701397011}">
      <dgm:prSet/>
      <dgm:spPr/>
      <dgm:t>
        <a:bodyPr/>
        <a:lstStyle/>
        <a:p>
          <a:endParaRPr lang="en-US"/>
        </a:p>
      </dgm:t>
    </dgm:pt>
    <dgm:pt modelId="{5123C8BA-86D1-49E4-8A9A-B84B67968354}" type="sibTrans" cxnId="{7CB71D16-490E-4B10-8FF0-769701397011}">
      <dgm:prSet/>
      <dgm:spPr/>
      <dgm:t>
        <a:bodyPr/>
        <a:lstStyle/>
        <a:p>
          <a:endParaRPr lang="en-US"/>
        </a:p>
      </dgm:t>
    </dgm:pt>
    <dgm:pt modelId="{550B559B-81EC-4B10-8B48-A0F06A08C2CC}">
      <dgm:prSet/>
      <dgm:spPr/>
      <dgm:t>
        <a:bodyPr/>
        <a:lstStyle/>
        <a:p>
          <a:r>
            <a:rPr lang="en-US"/>
            <a:t>Goals and Issues (~15 Minutes)</a:t>
          </a:r>
        </a:p>
      </dgm:t>
    </dgm:pt>
    <dgm:pt modelId="{BAEA528F-DE66-47B0-B440-FA9021F7122C}" type="parTrans" cxnId="{CE4ED968-D7E2-40B0-BA44-89B9B861EE6F}">
      <dgm:prSet/>
      <dgm:spPr/>
      <dgm:t>
        <a:bodyPr/>
        <a:lstStyle/>
        <a:p>
          <a:endParaRPr lang="en-US"/>
        </a:p>
      </dgm:t>
    </dgm:pt>
    <dgm:pt modelId="{37A6BF67-6BE1-4044-ABEA-B6C70D802F52}" type="sibTrans" cxnId="{CE4ED968-D7E2-40B0-BA44-89B9B861EE6F}">
      <dgm:prSet/>
      <dgm:spPr/>
      <dgm:t>
        <a:bodyPr/>
        <a:lstStyle/>
        <a:p>
          <a:endParaRPr lang="en-US"/>
        </a:p>
      </dgm:t>
    </dgm:pt>
    <dgm:pt modelId="{7EF81736-E331-40EC-8E41-A093D640FDED}">
      <dgm:prSet/>
      <dgm:spPr/>
      <dgm:t>
        <a:bodyPr/>
        <a:lstStyle/>
        <a:p>
          <a:r>
            <a:rPr lang="en-US"/>
            <a:t>Step 4</a:t>
          </a:r>
        </a:p>
      </dgm:t>
    </dgm:pt>
    <dgm:pt modelId="{4739126C-533C-4D3E-BA84-10E654523A3E}" type="parTrans" cxnId="{DAC22D01-6900-45D5-83CC-0F067D232BC2}">
      <dgm:prSet/>
      <dgm:spPr/>
      <dgm:t>
        <a:bodyPr/>
        <a:lstStyle/>
        <a:p>
          <a:endParaRPr lang="en-US"/>
        </a:p>
      </dgm:t>
    </dgm:pt>
    <dgm:pt modelId="{8474CA84-6D28-4137-8C9C-86FBBF36F7ED}" type="sibTrans" cxnId="{DAC22D01-6900-45D5-83CC-0F067D232BC2}">
      <dgm:prSet/>
      <dgm:spPr/>
      <dgm:t>
        <a:bodyPr/>
        <a:lstStyle/>
        <a:p>
          <a:endParaRPr lang="en-US"/>
        </a:p>
      </dgm:t>
    </dgm:pt>
    <dgm:pt modelId="{B9DC8270-9B21-4C75-BB44-FBBCBBBADA4D}">
      <dgm:prSet/>
      <dgm:spPr/>
      <dgm:t>
        <a:bodyPr/>
        <a:lstStyle/>
        <a:p>
          <a:r>
            <a:rPr lang="en-US"/>
            <a:t>Start Your Knowledge Bank (~15 minutes)</a:t>
          </a:r>
        </a:p>
      </dgm:t>
    </dgm:pt>
    <dgm:pt modelId="{3A2DF767-EE77-40FA-ABF8-5EC75124F62E}" type="parTrans" cxnId="{8A35EC1B-29AB-4E7A-B575-D73EFDB541F7}">
      <dgm:prSet/>
      <dgm:spPr/>
      <dgm:t>
        <a:bodyPr/>
        <a:lstStyle/>
        <a:p>
          <a:endParaRPr lang="en-US"/>
        </a:p>
      </dgm:t>
    </dgm:pt>
    <dgm:pt modelId="{D1DC263F-E557-403E-868A-AEF1BDE55F46}" type="sibTrans" cxnId="{8A35EC1B-29AB-4E7A-B575-D73EFDB541F7}">
      <dgm:prSet/>
      <dgm:spPr/>
      <dgm:t>
        <a:bodyPr/>
        <a:lstStyle/>
        <a:p>
          <a:endParaRPr lang="en-US"/>
        </a:p>
      </dgm:t>
    </dgm:pt>
    <dgm:pt modelId="{83A5E884-2E88-45A6-A807-3CDFDE73AC60}">
      <dgm:prSet/>
      <dgm:spPr/>
      <dgm:t>
        <a:bodyPr/>
        <a:lstStyle/>
        <a:p>
          <a:r>
            <a:rPr lang="en-US"/>
            <a:t>Step 5</a:t>
          </a:r>
        </a:p>
      </dgm:t>
    </dgm:pt>
    <dgm:pt modelId="{F4C405CB-379E-47A2-B843-F0271052F3CC}" type="parTrans" cxnId="{F2137430-CFCC-40E3-8FCF-55CE6113EF8E}">
      <dgm:prSet/>
      <dgm:spPr/>
      <dgm:t>
        <a:bodyPr/>
        <a:lstStyle/>
        <a:p>
          <a:endParaRPr lang="en-US"/>
        </a:p>
      </dgm:t>
    </dgm:pt>
    <dgm:pt modelId="{C1871C1B-4368-4B9D-9A9B-62F567366CC3}" type="sibTrans" cxnId="{F2137430-CFCC-40E3-8FCF-55CE6113EF8E}">
      <dgm:prSet/>
      <dgm:spPr/>
      <dgm:t>
        <a:bodyPr/>
        <a:lstStyle/>
        <a:p>
          <a:endParaRPr lang="en-US"/>
        </a:p>
      </dgm:t>
    </dgm:pt>
    <dgm:pt modelId="{BBAEE358-F33A-4BCE-9763-B26767A7B001}">
      <dgm:prSet/>
      <dgm:spPr/>
      <dgm:t>
        <a:bodyPr/>
        <a:lstStyle/>
        <a:p>
          <a:r>
            <a:rPr lang="en-US"/>
            <a:t>Possible Choices of Action (25 minutes)</a:t>
          </a:r>
        </a:p>
      </dgm:t>
    </dgm:pt>
    <dgm:pt modelId="{04DD427E-395D-49D8-9A73-BEDBEEB1A52A}" type="parTrans" cxnId="{29C03E80-C25B-4081-96EB-FCC3D2AF9EF3}">
      <dgm:prSet/>
      <dgm:spPr/>
      <dgm:t>
        <a:bodyPr/>
        <a:lstStyle/>
        <a:p>
          <a:endParaRPr lang="en-US"/>
        </a:p>
      </dgm:t>
    </dgm:pt>
    <dgm:pt modelId="{D512CD91-EF92-43AD-A83D-0CB9D9AB741D}" type="sibTrans" cxnId="{29C03E80-C25B-4081-96EB-FCC3D2AF9EF3}">
      <dgm:prSet/>
      <dgm:spPr/>
      <dgm:t>
        <a:bodyPr/>
        <a:lstStyle/>
        <a:p>
          <a:endParaRPr lang="en-US"/>
        </a:p>
      </dgm:t>
    </dgm:pt>
    <dgm:pt modelId="{D3062E0C-8858-9A41-A275-500962AAEE0C}" type="pres">
      <dgm:prSet presAssocID="{60229B3B-F937-4FA0-AC76-A74ABC6BC93B}" presName="Name0" presStyleCnt="0">
        <dgm:presLayoutVars>
          <dgm:dir/>
          <dgm:animLvl val="lvl"/>
          <dgm:resizeHandles val="exact"/>
        </dgm:presLayoutVars>
      </dgm:prSet>
      <dgm:spPr/>
    </dgm:pt>
    <dgm:pt modelId="{E16BE630-C563-2C49-BCA1-D4345D72E8D8}" type="pres">
      <dgm:prSet presAssocID="{83A5E884-2E88-45A6-A807-3CDFDE73AC60}" presName="boxAndChildren" presStyleCnt="0"/>
      <dgm:spPr/>
    </dgm:pt>
    <dgm:pt modelId="{04D8EA94-F0DF-244C-80EF-D935212BD2CA}" type="pres">
      <dgm:prSet presAssocID="{83A5E884-2E88-45A6-A807-3CDFDE73AC60}" presName="parentTextBox" presStyleLbl="alignNode1" presStyleIdx="0" presStyleCnt="5"/>
      <dgm:spPr/>
    </dgm:pt>
    <dgm:pt modelId="{150BD436-9345-0946-BC1A-E0C39DC933D4}" type="pres">
      <dgm:prSet presAssocID="{83A5E884-2E88-45A6-A807-3CDFDE73AC60}" presName="descendantBox" presStyleLbl="bgAccFollowNode1" presStyleIdx="0" presStyleCnt="5"/>
      <dgm:spPr/>
    </dgm:pt>
    <dgm:pt modelId="{F1121375-2811-8743-B5AB-A199766DF7B5}" type="pres">
      <dgm:prSet presAssocID="{8474CA84-6D28-4137-8C9C-86FBBF36F7ED}" presName="sp" presStyleCnt="0"/>
      <dgm:spPr/>
    </dgm:pt>
    <dgm:pt modelId="{0672673A-DB2C-124A-868D-A0E14EE2DC11}" type="pres">
      <dgm:prSet presAssocID="{7EF81736-E331-40EC-8E41-A093D640FDED}" presName="arrowAndChildren" presStyleCnt="0"/>
      <dgm:spPr/>
    </dgm:pt>
    <dgm:pt modelId="{C06332CB-0154-DB4E-88FD-82521C5CBC55}" type="pres">
      <dgm:prSet presAssocID="{7EF81736-E331-40EC-8E41-A093D640FDED}" presName="parentTextArrow" presStyleLbl="node1" presStyleIdx="0" presStyleCnt="0"/>
      <dgm:spPr/>
    </dgm:pt>
    <dgm:pt modelId="{AB838712-A0C8-5445-8511-826F569E039D}" type="pres">
      <dgm:prSet presAssocID="{7EF81736-E331-40EC-8E41-A093D640FDED}" presName="arrow" presStyleLbl="alignNode1" presStyleIdx="1" presStyleCnt="5"/>
      <dgm:spPr/>
    </dgm:pt>
    <dgm:pt modelId="{4FC3311A-6EF1-2648-9B89-992E0200AB90}" type="pres">
      <dgm:prSet presAssocID="{7EF81736-E331-40EC-8E41-A093D640FDED}" presName="descendantArrow" presStyleLbl="bgAccFollowNode1" presStyleIdx="1" presStyleCnt="5"/>
      <dgm:spPr/>
    </dgm:pt>
    <dgm:pt modelId="{F1910F10-CE54-EB4B-8128-282B3CED1F4C}" type="pres">
      <dgm:prSet presAssocID="{5123C8BA-86D1-49E4-8A9A-B84B67968354}" presName="sp" presStyleCnt="0"/>
      <dgm:spPr/>
    </dgm:pt>
    <dgm:pt modelId="{AE5B7447-2746-F444-BE8A-D31A24FD5824}" type="pres">
      <dgm:prSet presAssocID="{AC85ABC1-B73E-40A7-AA2A-0C69FA655FB4}" presName="arrowAndChildren" presStyleCnt="0"/>
      <dgm:spPr/>
    </dgm:pt>
    <dgm:pt modelId="{DF5307FB-C6D5-F340-B897-E229C1ABCB72}" type="pres">
      <dgm:prSet presAssocID="{AC85ABC1-B73E-40A7-AA2A-0C69FA655FB4}" presName="parentTextArrow" presStyleLbl="node1" presStyleIdx="0" presStyleCnt="0"/>
      <dgm:spPr/>
    </dgm:pt>
    <dgm:pt modelId="{BE213B07-EDCA-8A4C-B685-900389153832}" type="pres">
      <dgm:prSet presAssocID="{AC85ABC1-B73E-40A7-AA2A-0C69FA655FB4}" presName="arrow" presStyleLbl="alignNode1" presStyleIdx="2" presStyleCnt="5"/>
      <dgm:spPr/>
    </dgm:pt>
    <dgm:pt modelId="{3C1BB532-2DE2-8E43-BA72-B4209D123ADC}" type="pres">
      <dgm:prSet presAssocID="{AC85ABC1-B73E-40A7-AA2A-0C69FA655FB4}" presName="descendantArrow" presStyleLbl="bgAccFollowNode1" presStyleIdx="2" presStyleCnt="5"/>
      <dgm:spPr/>
    </dgm:pt>
    <dgm:pt modelId="{9059DC72-8E1E-DB49-BF5E-75AF62E3A943}" type="pres">
      <dgm:prSet presAssocID="{0599D98D-AC60-4E10-A8A0-E78473BAB9FE}" presName="sp" presStyleCnt="0"/>
      <dgm:spPr/>
    </dgm:pt>
    <dgm:pt modelId="{A2AB4721-69EF-1948-BE89-EE86D7E11AEE}" type="pres">
      <dgm:prSet presAssocID="{104AF4D6-526E-4B88-A0E8-2AFFE58C30DB}" presName="arrowAndChildren" presStyleCnt="0"/>
      <dgm:spPr/>
    </dgm:pt>
    <dgm:pt modelId="{7B8CBBD7-9E26-EA47-9CE0-D0D6BAAAFB31}" type="pres">
      <dgm:prSet presAssocID="{104AF4D6-526E-4B88-A0E8-2AFFE58C30DB}" presName="parentTextArrow" presStyleLbl="node1" presStyleIdx="0" presStyleCnt="0"/>
      <dgm:spPr/>
    </dgm:pt>
    <dgm:pt modelId="{2D2A7EDF-90FE-E742-9611-BEDF8343C58B}" type="pres">
      <dgm:prSet presAssocID="{104AF4D6-526E-4B88-A0E8-2AFFE58C30DB}" presName="arrow" presStyleLbl="alignNode1" presStyleIdx="3" presStyleCnt="5"/>
      <dgm:spPr/>
    </dgm:pt>
    <dgm:pt modelId="{FDC26E6D-461D-884B-BF74-5116B20DE316}" type="pres">
      <dgm:prSet presAssocID="{104AF4D6-526E-4B88-A0E8-2AFFE58C30DB}" presName="descendantArrow" presStyleLbl="bgAccFollowNode1" presStyleIdx="3" presStyleCnt="5"/>
      <dgm:spPr/>
    </dgm:pt>
    <dgm:pt modelId="{DD9D3FFA-5B3F-084F-8FAE-EDF765ADE5B1}" type="pres">
      <dgm:prSet presAssocID="{0682898D-7FF3-4ACC-A56D-6E0136E50805}" presName="sp" presStyleCnt="0"/>
      <dgm:spPr/>
    </dgm:pt>
    <dgm:pt modelId="{333A6E4F-79A5-7046-9815-CA2D55022AA7}" type="pres">
      <dgm:prSet presAssocID="{EF24B56C-50CF-4662-BD56-0614D1BEEC20}" presName="arrowAndChildren" presStyleCnt="0"/>
      <dgm:spPr/>
    </dgm:pt>
    <dgm:pt modelId="{866ABDDF-3FE5-9141-8275-D5FFE95342F7}" type="pres">
      <dgm:prSet presAssocID="{EF24B56C-50CF-4662-BD56-0614D1BEEC20}" presName="parentTextArrow" presStyleLbl="node1" presStyleIdx="0" presStyleCnt="0"/>
      <dgm:spPr/>
    </dgm:pt>
    <dgm:pt modelId="{2F4593C2-A896-C245-937C-BB102CF53723}" type="pres">
      <dgm:prSet presAssocID="{EF24B56C-50CF-4662-BD56-0614D1BEEC20}" presName="arrow" presStyleLbl="alignNode1" presStyleIdx="4" presStyleCnt="5"/>
      <dgm:spPr/>
    </dgm:pt>
    <dgm:pt modelId="{653038F2-FDD7-D949-B417-BA71091335BF}" type="pres">
      <dgm:prSet presAssocID="{EF24B56C-50CF-4662-BD56-0614D1BEEC20}" presName="descendantArrow" presStyleLbl="bgAccFollowNode1" presStyleIdx="4" presStyleCnt="5"/>
      <dgm:spPr/>
    </dgm:pt>
  </dgm:ptLst>
  <dgm:cxnLst>
    <dgm:cxn modelId="{DAC22D01-6900-45D5-83CC-0F067D232BC2}" srcId="{60229B3B-F937-4FA0-AC76-A74ABC6BC93B}" destId="{7EF81736-E331-40EC-8E41-A093D640FDED}" srcOrd="3" destOrd="0" parTransId="{4739126C-533C-4D3E-BA84-10E654523A3E}" sibTransId="{8474CA84-6D28-4137-8C9C-86FBBF36F7ED}"/>
    <dgm:cxn modelId="{7CB71D16-490E-4B10-8FF0-769701397011}" srcId="{60229B3B-F937-4FA0-AC76-A74ABC6BC93B}" destId="{AC85ABC1-B73E-40A7-AA2A-0C69FA655FB4}" srcOrd="2" destOrd="0" parTransId="{26AEE726-01FE-474E-924E-F292C96A6385}" sibTransId="{5123C8BA-86D1-49E4-8A9A-B84B67968354}"/>
    <dgm:cxn modelId="{8A35EC1B-29AB-4E7A-B575-D73EFDB541F7}" srcId="{7EF81736-E331-40EC-8E41-A093D640FDED}" destId="{B9DC8270-9B21-4C75-BB44-FBBCBBBADA4D}" srcOrd="0" destOrd="0" parTransId="{3A2DF767-EE77-40FA-ABF8-5EC75124F62E}" sibTransId="{D1DC263F-E557-403E-868A-AEF1BDE55F46}"/>
    <dgm:cxn modelId="{DE58CF20-F7DC-8540-B1C8-EE86F1EA3550}" type="presOf" srcId="{104AF4D6-526E-4B88-A0E8-2AFFE58C30DB}" destId="{2D2A7EDF-90FE-E742-9611-BEDF8343C58B}" srcOrd="1" destOrd="0" presId="urn:microsoft.com/office/officeart/2016/7/layout/VerticalDownArrowProcess"/>
    <dgm:cxn modelId="{B595D428-986C-234E-9894-038EBCC80F55}" type="presOf" srcId="{104AF4D6-526E-4B88-A0E8-2AFFE58C30DB}" destId="{7B8CBBD7-9E26-EA47-9CE0-D0D6BAAAFB31}" srcOrd="0" destOrd="0" presId="urn:microsoft.com/office/officeart/2016/7/layout/VerticalDownArrowProcess"/>
    <dgm:cxn modelId="{9350752D-77FB-614A-A013-679C6C2A7CCF}" type="presOf" srcId="{7EF81736-E331-40EC-8E41-A093D640FDED}" destId="{C06332CB-0154-DB4E-88FD-82521C5CBC55}" srcOrd="0" destOrd="0" presId="urn:microsoft.com/office/officeart/2016/7/layout/VerticalDownArrowProcess"/>
    <dgm:cxn modelId="{F2137430-CFCC-40E3-8FCF-55CE6113EF8E}" srcId="{60229B3B-F937-4FA0-AC76-A74ABC6BC93B}" destId="{83A5E884-2E88-45A6-A807-3CDFDE73AC60}" srcOrd="4" destOrd="0" parTransId="{F4C405CB-379E-47A2-B843-F0271052F3CC}" sibTransId="{C1871C1B-4368-4B9D-9A9B-62F567366CC3}"/>
    <dgm:cxn modelId="{CE4ED968-D7E2-40B0-BA44-89B9B861EE6F}" srcId="{AC85ABC1-B73E-40A7-AA2A-0C69FA655FB4}" destId="{550B559B-81EC-4B10-8B48-A0F06A08C2CC}" srcOrd="0" destOrd="0" parTransId="{BAEA528F-DE66-47B0-B440-FA9021F7122C}" sibTransId="{37A6BF67-6BE1-4044-ABEA-B6C70D802F52}"/>
    <dgm:cxn modelId="{BD779C72-49EE-9B49-8E45-2E17491D2595}" type="presOf" srcId="{E44B0A4C-7F2C-4208-8984-8A8B42D26C51}" destId="{FDC26E6D-461D-884B-BF74-5116B20DE316}" srcOrd="0" destOrd="0" presId="urn:microsoft.com/office/officeart/2016/7/layout/VerticalDownArrowProcess"/>
    <dgm:cxn modelId="{538C6F74-8608-3B41-A94C-8850FFF494B3}" type="presOf" srcId="{BBAEE358-F33A-4BCE-9763-B26767A7B001}" destId="{150BD436-9345-0946-BC1A-E0C39DC933D4}" srcOrd="0" destOrd="0" presId="urn:microsoft.com/office/officeart/2016/7/layout/VerticalDownArrowProcess"/>
    <dgm:cxn modelId="{0D2A9C78-FE27-9F48-A22E-541E2DBB5850}" type="presOf" srcId="{B9DC8270-9B21-4C75-BB44-FBBCBBBADA4D}" destId="{4FC3311A-6EF1-2648-9B89-992E0200AB90}" srcOrd="0" destOrd="0" presId="urn:microsoft.com/office/officeart/2016/7/layout/VerticalDownArrowProcess"/>
    <dgm:cxn modelId="{29C03E80-C25B-4081-96EB-FCC3D2AF9EF3}" srcId="{83A5E884-2E88-45A6-A807-3CDFDE73AC60}" destId="{BBAEE358-F33A-4BCE-9763-B26767A7B001}" srcOrd="0" destOrd="0" parTransId="{04DD427E-395D-49D8-9A73-BEDBEEB1A52A}" sibTransId="{D512CD91-EF92-43AD-A83D-0CB9D9AB741D}"/>
    <dgm:cxn modelId="{615B8581-5647-47C1-A879-BEBC48D6FC12}" srcId="{EF24B56C-50CF-4662-BD56-0614D1BEEC20}" destId="{AFC8DC00-8EB5-43AF-8351-25A8421200F3}" srcOrd="0" destOrd="0" parTransId="{63241C7A-B5AF-4BFD-99CE-89225907B2F0}" sibTransId="{4ED8ED11-6356-438C-ADDA-3021E2FA6F0A}"/>
    <dgm:cxn modelId="{1C8FEC85-4439-7B4E-B227-A8AF41D8ECFF}" type="presOf" srcId="{AC85ABC1-B73E-40A7-AA2A-0C69FA655FB4}" destId="{DF5307FB-C6D5-F340-B897-E229C1ABCB72}" srcOrd="0" destOrd="0" presId="urn:microsoft.com/office/officeart/2016/7/layout/VerticalDownArrowProcess"/>
    <dgm:cxn modelId="{5E1F0A8D-C2F5-9A4F-8313-05EAFF07C0B3}" type="presOf" srcId="{7EF81736-E331-40EC-8E41-A093D640FDED}" destId="{AB838712-A0C8-5445-8511-826F569E039D}" srcOrd="1" destOrd="0" presId="urn:microsoft.com/office/officeart/2016/7/layout/VerticalDownArrowProcess"/>
    <dgm:cxn modelId="{1240E097-72E2-4128-9BC9-141B8FAEE5BD}" srcId="{60229B3B-F937-4FA0-AC76-A74ABC6BC93B}" destId="{104AF4D6-526E-4B88-A0E8-2AFFE58C30DB}" srcOrd="1" destOrd="0" parTransId="{7D593160-2DD3-4F12-A2DB-856BD5BCC005}" sibTransId="{0599D98D-AC60-4E10-A8A0-E78473BAB9FE}"/>
    <dgm:cxn modelId="{AFE28FAA-2E58-434F-B5B6-6941E8C57DC7}" type="presOf" srcId="{60229B3B-F937-4FA0-AC76-A74ABC6BC93B}" destId="{D3062E0C-8858-9A41-A275-500962AAEE0C}" srcOrd="0" destOrd="0" presId="urn:microsoft.com/office/officeart/2016/7/layout/VerticalDownArrowProcess"/>
    <dgm:cxn modelId="{D2EA0BAB-D421-4F43-979C-6AA0273770EA}" type="presOf" srcId="{EF24B56C-50CF-4662-BD56-0614D1BEEC20}" destId="{866ABDDF-3FE5-9141-8275-D5FFE95342F7}" srcOrd="0" destOrd="0" presId="urn:microsoft.com/office/officeart/2016/7/layout/VerticalDownArrowProcess"/>
    <dgm:cxn modelId="{64A752B0-4F53-4B05-BCF9-A3170F3C984B}" srcId="{104AF4D6-526E-4B88-A0E8-2AFFE58C30DB}" destId="{E44B0A4C-7F2C-4208-8984-8A8B42D26C51}" srcOrd="0" destOrd="0" parTransId="{62D138C7-3E1D-439D-911C-1A658146366D}" sibTransId="{FDECB8E0-F0F8-4E81-B080-9C91957ABEA9}"/>
    <dgm:cxn modelId="{BF9929BB-32B1-7948-AD54-785625E02040}" type="presOf" srcId="{83A5E884-2E88-45A6-A807-3CDFDE73AC60}" destId="{04D8EA94-F0DF-244C-80EF-D935212BD2CA}" srcOrd="0" destOrd="0" presId="urn:microsoft.com/office/officeart/2016/7/layout/VerticalDownArrowProcess"/>
    <dgm:cxn modelId="{DA344DD1-BC80-4C44-BBC6-BF2886A35B72}" type="presOf" srcId="{EF24B56C-50CF-4662-BD56-0614D1BEEC20}" destId="{2F4593C2-A896-C245-937C-BB102CF53723}" srcOrd="1" destOrd="0" presId="urn:microsoft.com/office/officeart/2016/7/layout/VerticalDownArrowProcess"/>
    <dgm:cxn modelId="{64AC52DE-B164-4844-8F14-1F6B643F8A4C}" srcId="{60229B3B-F937-4FA0-AC76-A74ABC6BC93B}" destId="{EF24B56C-50CF-4662-BD56-0614D1BEEC20}" srcOrd="0" destOrd="0" parTransId="{CF1669C6-3A1B-4DDF-850B-62FEFA5119C9}" sibTransId="{0682898D-7FF3-4ACC-A56D-6E0136E50805}"/>
    <dgm:cxn modelId="{B87EAFEB-1808-F24D-ACC0-6F710F473444}" type="presOf" srcId="{AC85ABC1-B73E-40A7-AA2A-0C69FA655FB4}" destId="{BE213B07-EDCA-8A4C-B685-900389153832}" srcOrd="1" destOrd="0" presId="urn:microsoft.com/office/officeart/2016/7/layout/VerticalDownArrowProcess"/>
    <dgm:cxn modelId="{793D63EC-B664-3E44-9F36-182C01CB6110}" type="presOf" srcId="{550B559B-81EC-4B10-8B48-A0F06A08C2CC}" destId="{3C1BB532-2DE2-8E43-BA72-B4209D123ADC}" srcOrd="0" destOrd="0" presId="urn:microsoft.com/office/officeart/2016/7/layout/VerticalDownArrowProcess"/>
    <dgm:cxn modelId="{105A88ED-0110-6B42-9F78-AEEE001346C2}" type="presOf" srcId="{AFC8DC00-8EB5-43AF-8351-25A8421200F3}" destId="{653038F2-FDD7-D949-B417-BA71091335BF}" srcOrd="0" destOrd="0" presId="urn:microsoft.com/office/officeart/2016/7/layout/VerticalDownArrowProcess"/>
    <dgm:cxn modelId="{B7ACD88C-F186-144D-B0E3-8A3C12A97E58}" type="presParOf" srcId="{D3062E0C-8858-9A41-A275-500962AAEE0C}" destId="{E16BE630-C563-2C49-BCA1-D4345D72E8D8}" srcOrd="0" destOrd="0" presId="urn:microsoft.com/office/officeart/2016/7/layout/VerticalDownArrowProcess"/>
    <dgm:cxn modelId="{C12B62C6-F104-3F49-AC5C-7EBB7BD5AD5B}" type="presParOf" srcId="{E16BE630-C563-2C49-BCA1-D4345D72E8D8}" destId="{04D8EA94-F0DF-244C-80EF-D935212BD2CA}" srcOrd="0" destOrd="0" presId="urn:microsoft.com/office/officeart/2016/7/layout/VerticalDownArrowProcess"/>
    <dgm:cxn modelId="{665BDD1C-7904-9D46-B061-75CE06EC0E29}" type="presParOf" srcId="{E16BE630-C563-2C49-BCA1-D4345D72E8D8}" destId="{150BD436-9345-0946-BC1A-E0C39DC933D4}" srcOrd="1" destOrd="0" presId="urn:microsoft.com/office/officeart/2016/7/layout/VerticalDownArrowProcess"/>
    <dgm:cxn modelId="{C90DB760-3C8E-9345-96D1-208C1E2BD205}" type="presParOf" srcId="{D3062E0C-8858-9A41-A275-500962AAEE0C}" destId="{F1121375-2811-8743-B5AB-A199766DF7B5}" srcOrd="1" destOrd="0" presId="urn:microsoft.com/office/officeart/2016/7/layout/VerticalDownArrowProcess"/>
    <dgm:cxn modelId="{3B8530A0-BC13-1945-A816-371122ADC52F}" type="presParOf" srcId="{D3062E0C-8858-9A41-A275-500962AAEE0C}" destId="{0672673A-DB2C-124A-868D-A0E14EE2DC11}" srcOrd="2" destOrd="0" presId="urn:microsoft.com/office/officeart/2016/7/layout/VerticalDownArrowProcess"/>
    <dgm:cxn modelId="{6C7E840B-2947-A54F-8FAC-23052E92FA38}" type="presParOf" srcId="{0672673A-DB2C-124A-868D-A0E14EE2DC11}" destId="{C06332CB-0154-DB4E-88FD-82521C5CBC55}" srcOrd="0" destOrd="0" presId="urn:microsoft.com/office/officeart/2016/7/layout/VerticalDownArrowProcess"/>
    <dgm:cxn modelId="{CACE216B-E142-A445-AB7E-4FC12A4210FB}" type="presParOf" srcId="{0672673A-DB2C-124A-868D-A0E14EE2DC11}" destId="{AB838712-A0C8-5445-8511-826F569E039D}" srcOrd="1" destOrd="0" presId="urn:microsoft.com/office/officeart/2016/7/layout/VerticalDownArrowProcess"/>
    <dgm:cxn modelId="{3BE365DF-1583-6040-A6F9-0DC8BCCA2675}" type="presParOf" srcId="{0672673A-DB2C-124A-868D-A0E14EE2DC11}" destId="{4FC3311A-6EF1-2648-9B89-992E0200AB90}" srcOrd="2" destOrd="0" presId="urn:microsoft.com/office/officeart/2016/7/layout/VerticalDownArrowProcess"/>
    <dgm:cxn modelId="{CD60A410-F99C-EF4C-BDDD-8BE5DC6A2497}" type="presParOf" srcId="{D3062E0C-8858-9A41-A275-500962AAEE0C}" destId="{F1910F10-CE54-EB4B-8128-282B3CED1F4C}" srcOrd="3" destOrd="0" presId="urn:microsoft.com/office/officeart/2016/7/layout/VerticalDownArrowProcess"/>
    <dgm:cxn modelId="{52C3CDF1-6083-D648-8E5F-108D36E60BC5}" type="presParOf" srcId="{D3062E0C-8858-9A41-A275-500962AAEE0C}" destId="{AE5B7447-2746-F444-BE8A-D31A24FD5824}" srcOrd="4" destOrd="0" presId="urn:microsoft.com/office/officeart/2016/7/layout/VerticalDownArrowProcess"/>
    <dgm:cxn modelId="{FFC35D20-0A3F-9347-99AB-A0C87FB8F0E6}" type="presParOf" srcId="{AE5B7447-2746-F444-BE8A-D31A24FD5824}" destId="{DF5307FB-C6D5-F340-B897-E229C1ABCB72}" srcOrd="0" destOrd="0" presId="urn:microsoft.com/office/officeart/2016/7/layout/VerticalDownArrowProcess"/>
    <dgm:cxn modelId="{49F4639C-D46B-7347-BE09-94854899EBBD}" type="presParOf" srcId="{AE5B7447-2746-F444-BE8A-D31A24FD5824}" destId="{BE213B07-EDCA-8A4C-B685-900389153832}" srcOrd="1" destOrd="0" presId="urn:microsoft.com/office/officeart/2016/7/layout/VerticalDownArrowProcess"/>
    <dgm:cxn modelId="{8612DFAB-A3C1-3847-93AD-14F1F779D570}" type="presParOf" srcId="{AE5B7447-2746-F444-BE8A-D31A24FD5824}" destId="{3C1BB532-2DE2-8E43-BA72-B4209D123ADC}" srcOrd="2" destOrd="0" presId="urn:microsoft.com/office/officeart/2016/7/layout/VerticalDownArrowProcess"/>
    <dgm:cxn modelId="{8621E535-7509-B24B-B8E0-110F7FB1E393}" type="presParOf" srcId="{D3062E0C-8858-9A41-A275-500962AAEE0C}" destId="{9059DC72-8E1E-DB49-BF5E-75AF62E3A943}" srcOrd="5" destOrd="0" presId="urn:microsoft.com/office/officeart/2016/7/layout/VerticalDownArrowProcess"/>
    <dgm:cxn modelId="{24C18B20-AACF-F948-9040-A66A16F427FD}" type="presParOf" srcId="{D3062E0C-8858-9A41-A275-500962AAEE0C}" destId="{A2AB4721-69EF-1948-BE89-EE86D7E11AEE}" srcOrd="6" destOrd="0" presId="urn:microsoft.com/office/officeart/2016/7/layout/VerticalDownArrowProcess"/>
    <dgm:cxn modelId="{BC09B21B-4549-CF48-A841-62F59FE8C349}" type="presParOf" srcId="{A2AB4721-69EF-1948-BE89-EE86D7E11AEE}" destId="{7B8CBBD7-9E26-EA47-9CE0-D0D6BAAAFB31}" srcOrd="0" destOrd="0" presId="urn:microsoft.com/office/officeart/2016/7/layout/VerticalDownArrowProcess"/>
    <dgm:cxn modelId="{716E9B1C-5DE6-CC4F-B970-80546CA5E661}" type="presParOf" srcId="{A2AB4721-69EF-1948-BE89-EE86D7E11AEE}" destId="{2D2A7EDF-90FE-E742-9611-BEDF8343C58B}" srcOrd="1" destOrd="0" presId="urn:microsoft.com/office/officeart/2016/7/layout/VerticalDownArrowProcess"/>
    <dgm:cxn modelId="{68D27008-7E2D-B44C-8DA4-9CC7C28F01B5}" type="presParOf" srcId="{A2AB4721-69EF-1948-BE89-EE86D7E11AEE}" destId="{FDC26E6D-461D-884B-BF74-5116B20DE316}" srcOrd="2" destOrd="0" presId="urn:microsoft.com/office/officeart/2016/7/layout/VerticalDownArrowProcess"/>
    <dgm:cxn modelId="{31774C17-B31A-0642-A326-6B12C8B91742}" type="presParOf" srcId="{D3062E0C-8858-9A41-A275-500962AAEE0C}" destId="{DD9D3FFA-5B3F-084F-8FAE-EDF765ADE5B1}" srcOrd="7" destOrd="0" presId="urn:microsoft.com/office/officeart/2016/7/layout/VerticalDownArrowProcess"/>
    <dgm:cxn modelId="{35F93B20-F7C9-8D4E-95AF-2918A4EB882C}" type="presParOf" srcId="{D3062E0C-8858-9A41-A275-500962AAEE0C}" destId="{333A6E4F-79A5-7046-9815-CA2D55022AA7}" srcOrd="8" destOrd="0" presId="urn:microsoft.com/office/officeart/2016/7/layout/VerticalDownArrowProcess"/>
    <dgm:cxn modelId="{52C129C9-DCF2-3445-9E25-079315D1692F}" type="presParOf" srcId="{333A6E4F-79A5-7046-9815-CA2D55022AA7}" destId="{866ABDDF-3FE5-9141-8275-D5FFE95342F7}" srcOrd="0" destOrd="0" presId="urn:microsoft.com/office/officeart/2016/7/layout/VerticalDownArrowProcess"/>
    <dgm:cxn modelId="{89A2F3D5-5652-774E-BFFA-E6EEAC71805F}" type="presParOf" srcId="{333A6E4F-79A5-7046-9815-CA2D55022AA7}" destId="{2F4593C2-A896-C245-937C-BB102CF53723}" srcOrd="1" destOrd="0" presId="urn:microsoft.com/office/officeart/2016/7/layout/VerticalDownArrowProcess"/>
    <dgm:cxn modelId="{CD6D7052-9B0C-414C-9B52-B95FFFA99C3B}" type="presParOf" srcId="{333A6E4F-79A5-7046-9815-CA2D55022AA7}" destId="{653038F2-FDD7-D949-B417-BA71091335BF}" srcOrd="2" destOrd="0" presId="urn:microsoft.com/office/officeart/2016/7/layout/VerticalDown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2CE9FFB-0EFC-4521-9DBB-D2B79614AF76}" type="doc">
      <dgm:prSet loTypeId="urn:microsoft.com/office/officeart/2016/7/layout/VerticalDownArrowProcess" loCatId="process" qsTypeId="urn:microsoft.com/office/officeart/2005/8/quickstyle/simple1" qsCatId="simple" csTypeId="urn:microsoft.com/office/officeart/2005/8/colors/colorful2" csCatId="colorful"/>
      <dgm:spPr/>
      <dgm:t>
        <a:bodyPr/>
        <a:lstStyle/>
        <a:p>
          <a:endParaRPr lang="en-US"/>
        </a:p>
      </dgm:t>
    </dgm:pt>
    <dgm:pt modelId="{0A369402-4834-4355-9F5B-7381224137F1}">
      <dgm:prSet/>
      <dgm:spPr/>
      <dgm:t>
        <a:bodyPr/>
        <a:lstStyle/>
        <a:p>
          <a:r>
            <a:rPr lang="en-US"/>
            <a:t>Step 6</a:t>
          </a:r>
        </a:p>
      </dgm:t>
    </dgm:pt>
    <dgm:pt modelId="{9952B508-6BC1-4E71-84D6-10AB5CD4C5AC}" type="parTrans" cxnId="{0D3C32E5-8D75-479F-A092-9BA0EFF267EA}">
      <dgm:prSet/>
      <dgm:spPr/>
      <dgm:t>
        <a:bodyPr/>
        <a:lstStyle/>
        <a:p>
          <a:endParaRPr lang="en-US"/>
        </a:p>
      </dgm:t>
    </dgm:pt>
    <dgm:pt modelId="{C4311247-CF49-4F2D-8A47-7125BFBF51FE}" type="sibTrans" cxnId="{0D3C32E5-8D75-479F-A092-9BA0EFF267EA}">
      <dgm:prSet/>
      <dgm:spPr/>
      <dgm:t>
        <a:bodyPr/>
        <a:lstStyle/>
        <a:p>
          <a:endParaRPr lang="en-US"/>
        </a:p>
      </dgm:t>
    </dgm:pt>
    <dgm:pt modelId="{C16EEF65-1812-4C96-BDFA-E7057935119D}">
      <dgm:prSet/>
      <dgm:spPr/>
      <dgm:t>
        <a:bodyPr/>
        <a:lstStyle/>
        <a:p>
          <a:r>
            <a:rPr lang="en-US"/>
            <a:t>Action Facts (15 minutes)</a:t>
          </a:r>
        </a:p>
      </dgm:t>
    </dgm:pt>
    <dgm:pt modelId="{358AFEF0-39E8-479C-891D-0ABD5A9375D3}" type="parTrans" cxnId="{865A5B64-C4A0-425B-BF0C-1EA3FE2198A9}">
      <dgm:prSet/>
      <dgm:spPr/>
      <dgm:t>
        <a:bodyPr/>
        <a:lstStyle/>
        <a:p>
          <a:endParaRPr lang="en-US"/>
        </a:p>
      </dgm:t>
    </dgm:pt>
    <dgm:pt modelId="{A62A9136-CD62-44B0-97D5-41C890943A07}" type="sibTrans" cxnId="{865A5B64-C4A0-425B-BF0C-1EA3FE2198A9}">
      <dgm:prSet/>
      <dgm:spPr/>
      <dgm:t>
        <a:bodyPr/>
        <a:lstStyle/>
        <a:p>
          <a:endParaRPr lang="en-US"/>
        </a:p>
      </dgm:t>
    </dgm:pt>
    <dgm:pt modelId="{B943C35B-EE9B-4748-9FEE-F3AF94A9539A}">
      <dgm:prSet/>
      <dgm:spPr/>
      <dgm:t>
        <a:bodyPr/>
        <a:lstStyle/>
        <a:p>
          <a:r>
            <a:rPr lang="en-US"/>
            <a:t>Step 7</a:t>
          </a:r>
        </a:p>
      </dgm:t>
    </dgm:pt>
    <dgm:pt modelId="{63C0E6C7-4DE4-4BBA-AE65-81752D47DF53}" type="parTrans" cxnId="{EA00BAA3-AEE3-497D-B63C-3048F92FF6C5}">
      <dgm:prSet/>
      <dgm:spPr/>
      <dgm:t>
        <a:bodyPr/>
        <a:lstStyle/>
        <a:p>
          <a:endParaRPr lang="en-US"/>
        </a:p>
      </dgm:t>
    </dgm:pt>
    <dgm:pt modelId="{A51F53C9-C5EB-463B-8D00-B6ADF98C311F}" type="sibTrans" cxnId="{EA00BAA3-AEE3-497D-B63C-3048F92FF6C5}">
      <dgm:prSet/>
      <dgm:spPr/>
      <dgm:t>
        <a:bodyPr/>
        <a:lstStyle/>
        <a:p>
          <a:endParaRPr lang="en-US"/>
        </a:p>
      </dgm:t>
    </dgm:pt>
    <dgm:pt modelId="{E87D2B8F-DB99-490D-8295-9A8BC36DABAA}">
      <dgm:prSet/>
      <dgm:spPr/>
      <dgm:t>
        <a:bodyPr/>
        <a:lstStyle/>
        <a:p>
          <a:r>
            <a:rPr lang="en-US"/>
            <a:t>Possible Outcome Scenarios (20 minutes)</a:t>
          </a:r>
        </a:p>
      </dgm:t>
    </dgm:pt>
    <dgm:pt modelId="{70D0AE4C-C20E-498F-A247-2D20E5E97664}" type="parTrans" cxnId="{2E6E4AA6-9530-4E52-B9DC-F1A2FB035814}">
      <dgm:prSet/>
      <dgm:spPr/>
      <dgm:t>
        <a:bodyPr/>
        <a:lstStyle/>
        <a:p>
          <a:endParaRPr lang="en-US"/>
        </a:p>
      </dgm:t>
    </dgm:pt>
    <dgm:pt modelId="{44433CCA-8DEA-4E88-AF76-8160A66563C3}" type="sibTrans" cxnId="{2E6E4AA6-9530-4E52-B9DC-F1A2FB035814}">
      <dgm:prSet/>
      <dgm:spPr/>
      <dgm:t>
        <a:bodyPr/>
        <a:lstStyle/>
        <a:p>
          <a:endParaRPr lang="en-US"/>
        </a:p>
      </dgm:t>
    </dgm:pt>
    <dgm:pt modelId="{754EB50B-3768-4D98-81A5-1DB160FC83F8}">
      <dgm:prSet/>
      <dgm:spPr/>
      <dgm:t>
        <a:bodyPr/>
        <a:lstStyle/>
        <a:p>
          <a:r>
            <a:rPr lang="en-US"/>
            <a:t>Step 8</a:t>
          </a:r>
        </a:p>
      </dgm:t>
    </dgm:pt>
    <dgm:pt modelId="{DC15F7EB-B676-40C9-BC37-34B9CF333596}" type="parTrans" cxnId="{4FAEF3CA-082C-4C46-9B78-FBA42E8BCAFC}">
      <dgm:prSet/>
      <dgm:spPr/>
      <dgm:t>
        <a:bodyPr/>
        <a:lstStyle/>
        <a:p>
          <a:endParaRPr lang="en-US"/>
        </a:p>
      </dgm:t>
    </dgm:pt>
    <dgm:pt modelId="{6B2623D0-60D0-4E1A-8369-ED3D7937F00F}" type="sibTrans" cxnId="{4FAEF3CA-082C-4C46-9B78-FBA42E8BCAFC}">
      <dgm:prSet/>
      <dgm:spPr/>
      <dgm:t>
        <a:bodyPr/>
        <a:lstStyle/>
        <a:p>
          <a:endParaRPr lang="en-US"/>
        </a:p>
      </dgm:t>
    </dgm:pt>
    <dgm:pt modelId="{833B1F73-26EB-423B-BB4D-474202B900B8}">
      <dgm:prSet/>
      <dgm:spPr/>
      <dgm:t>
        <a:bodyPr/>
        <a:lstStyle/>
        <a:p>
          <a:r>
            <a:rPr lang="en-US"/>
            <a:t>Outcome Scenarios Key Facts (30 minutes)</a:t>
          </a:r>
        </a:p>
      </dgm:t>
    </dgm:pt>
    <dgm:pt modelId="{2446CF4D-2418-4900-80B0-972A5BBE5230}" type="parTrans" cxnId="{135DCD96-C080-4710-91AC-F403E9058EA3}">
      <dgm:prSet/>
      <dgm:spPr/>
      <dgm:t>
        <a:bodyPr/>
        <a:lstStyle/>
        <a:p>
          <a:endParaRPr lang="en-US"/>
        </a:p>
      </dgm:t>
    </dgm:pt>
    <dgm:pt modelId="{3075418F-0313-4581-819F-41C06C3FECB5}" type="sibTrans" cxnId="{135DCD96-C080-4710-91AC-F403E9058EA3}">
      <dgm:prSet/>
      <dgm:spPr/>
      <dgm:t>
        <a:bodyPr/>
        <a:lstStyle/>
        <a:p>
          <a:endParaRPr lang="en-US"/>
        </a:p>
      </dgm:t>
    </dgm:pt>
    <dgm:pt modelId="{5684FDBD-5B37-4172-8A85-6F5046A0DB97}">
      <dgm:prSet/>
      <dgm:spPr/>
      <dgm:t>
        <a:bodyPr/>
        <a:lstStyle/>
        <a:p>
          <a:r>
            <a:rPr lang="en-US"/>
            <a:t>Step 9</a:t>
          </a:r>
        </a:p>
      </dgm:t>
    </dgm:pt>
    <dgm:pt modelId="{6BEB8950-1BC2-46AE-907B-0667A59C1756}" type="parTrans" cxnId="{37CA2A14-C32F-412D-96F5-6D22B027B10A}">
      <dgm:prSet/>
      <dgm:spPr/>
      <dgm:t>
        <a:bodyPr/>
        <a:lstStyle/>
        <a:p>
          <a:endParaRPr lang="en-US"/>
        </a:p>
      </dgm:t>
    </dgm:pt>
    <dgm:pt modelId="{651DBD27-34DD-4DB3-8426-89C8E0BCE79F}" type="sibTrans" cxnId="{37CA2A14-C32F-412D-96F5-6D22B027B10A}">
      <dgm:prSet/>
      <dgm:spPr/>
      <dgm:t>
        <a:bodyPr/>
        <a:lstStyle/>
        <a:p>
          <a:endParaRPr lang="en-US"/>
        </a:p>
      </dgm:t>
    </dgm:pt>
    <dgm:pt modelId="{CD19106D-1038-4D2C-89EE-2A65AF067CA2}">
      <dgm:prSet/>
      <dgm:spPr/>
      <dgm:t>
        <a:bodyPr/>
        <a:lstStyle/>
        <a:p>
          <a:r>
            <a:rPr lang="en-US"/>
            <a:t>Outcome Scenario Quality (15 minutes)</a:t>
          </a:r>
        </a:p>
      </dgm:t>
    </dgm:pt>
    <dgm:pt modelId="{7DB22BBB-B1AD-42BC-83CC-C9FDE8EEE446}" type="parTrans" cxnId="{E212AE55-A44B-4FB8-8481-4AC59E6031D5}">
      <dgm:prSet/>
      <dgm:spPr/>
      <dgm:t>
        <a:bodyPr/>
        <a:lstStyle/>
        <a:p>
          <a:endParaRPr lang="en-US"/>
        </a:p>
      </dgm:t>
    </dgm:pt>
    <dgm:pt modelId="{2DDFAA50-1DC2-4EB5-99B3-F6CCFCABC100}" type="sibTrans" cxnId="{E212AE55-A44B-4FB8-8481-4AC59E6031D5}">
      <dgm:prSet/>
      <dgm:spPr/>
      <dgm:t>
        <a:bodyPr/>
        <a:lstStyle/>
        <a:p>
          <a:endParaRPr lang="en-US"/>
        </a:p>
      </dgm:t>
    </dgm:pt>
    <dgm:pt modelId="{68F5F5E8-0A68-44F1-A4A1-7E1A4E068253}">
      <dgm:prSet/>
      <dgm:spPr/>
      <dgm:t>
        <a:bodyPr/>
        <a:lstStyle/>
        <a:p>
          <a:r>
            <a:rPr lang="en-US"/>
            <a:t>Step 10</a:t>
          </a:r>
        </a:p>
      </dgm:t>
    </dgm:pt>
    <dgm:pt modelId="{1612B0F5-5CEE-443C-891A-4F5A308A3680}" type="parTrans" cxnId="{3764E49E-32FA-4DC7-921C-AEF00BFC6432}">
      <dgm:prSet/>
      <dgm:spPr/>
      <dgm:t>
        <a:bodyPr/>
        <a:lstStyle/>
        <a:p>
          <a:endParaRPr lang="en-US"/>
        </a:p>
      </dgm:t>
    </dgm:pt>
    <dgm:pt modelId="{3EC37191-C697-429E-94FB-D19B1641538D}" type="sibTrans" cxnId="{3764E49E-32FA-4DC7-921C-AEF00BFC6432}">
      <dgm:prSet/>
      <dgm:spPr/>
      <dgm:t>
        <a:bodyPr/>
        <a:lstStyle/>
        <a:p>
          <a:endParaRPr lang="en-US"/>
        </a:p>
      </dgm:t>
    </dgm:pt>
    <dgm:pt modelId="{2B10C08F-5C13-4B6A-B086-A2D35A6D4817}">
      <dgm:prSet/>
      <dgm:spPr/>
      <dgm:t>
        <a:bodyPr/>
        <a:lstStyle/>
        <a:p>
          <a:r>
            <a:rPr lang="en-US"/>
            <a:t>Evaluate First-Step Actions (15 minutes)</a:t>
          </a:r>
        </a:p>
      </dgm:t>
    </dgm:pt>
    <dgm:pt modelId="{0C35850D-9FE5-43A6-B888-AC6EF7AC062F}" type="parTrans" cxnId="{EC1C0301-126A-4594-BD90-A7648E5DD560}">
      <dgm:prSet/>
      <dgm:spPr/>
      <dgm:t>
        <a:bodyPr/>
        <a:lstStyle/>
        <a:p>
          <a:endParaRPr lang="en-US"/>
        </a:p>
      </dgm:t>
    </dgm:pt>
    <dgm:pt modelId="{C4441FF7-7E39-4FC2-BDA7-513428AD05ED}" type="sibTrans" cxnId="{EC1C0301-126A-4594-BD90-A7648E5DD560}">
      <dgm:prSet/>
      <dgm:spPr/>
      <dgm:t>
        <a:bodyPr/>
        <a:lstStyle/>
        <a:p>
          <a:endParaRPr lang="en-US"/>
        </a:p>
      </dgm:t>
    </dgm:pt>
    <dgm:pt modelId="{E8E3C43C-E084-174F-93AD-43B763D52F63}" type="pres">
      <dgm:prSet presAssocID="{12CE9FFB-0EFC-4521-9DBB-D2B79614AF76}" presName="Name0" presStyleCnt="0">
        <dgm:presLayoutVars>
          <dgm:dir/>
          <dgm:animLvl val="lvl"/>
          <dgm:resizeHandles val="exact"/>
        </dgm:presLayoutVars>
      </dgm:prSet>
      <dgm:spPr/>
    </dgm:pt>
    <dgm:pt modelId="{51FC2CF1-3263-474C-898A-294239D9F00D}" type="pres">
      <dgm:prSet presAssocID="{68F5F5E8-0A68-44F1-A4A1-7E1A4E068253}" presName="boxAndChildren" presStyleCnt="0"/>
      <dgm:spPr/>
    </dgm:pt>
    <dgm:pt modelId="{1006ABA5-66C3-E94D-9C61-755FC4A266B1}" type="pres">
      <dgm:prSet presAssocID="{68F5F5E8-0A68-44F1-A4A1-7E1A4E068253}" presName="parentTextBox" presStyleLbl="alignNode1" presStyleIdx="0" presStyleCnt="5"/>
      <dgm:spPr/>
    </dgm:pt>
    <dgm:pt modelId="{E6F62075-D4DA-7C43-BCCB-026F1F3579B6}" type="pres">
      <dgm:prSet presAssocID="{68F5F5E8-0A68-44F1-A4A1-7E1A4E068253}" presName="descendantBox" presStyleLbl="bgAccFollowNode1" presStyleIdx="0" presStyleCnt="5"/>
      <dgm:spPr/>
    </dgm:pt>
    <dgm:pt modelId="{2A562BAC-D1BF-DC4E-92D5-F864F9E908EF}" type="pres">
      <dgm:prSet presAssocID="{651DBD27-34DD-4DB3-8426-89C8E0BCE79F}" presName="sp" presStyleCnt="0"/>
      <dgm:spPr/>
    </dgm:pt>
    <dgm:pt modelId="{5572EE93-9C4C-C54C-96FF-DE3CB9BBD49D}" type="pres">
      <dgm:prSet presAssocID="{5684FDBD-5B37-4172-8A85-6F5046A0DB97}" presName="arrowAndChildren" presStyleCnt="0"/>
      <dgm:spPr/>
    </dgm:pt>
    <dgm:pt modelId="{C6A2AF49-27DF-FC41-9B22-D71482634D31}" type="pres">
      <dgm:prSet presAssocID="{5684FDBD-5B37-4172-8A85-6F5046A0DB97}" presName="parentTextArrow" presStyleLbl="node1" presStyleIdx="0" presStyleCnt="0"/>
      <dgm:spPr/>
    </dgm:pt>
    <dgm:pt modelId="{257D1AA6-B185-6544-9662-7F025C116C78}" type="pres">
      <dgm:prSet presAssocID="{5684FDBD-5B37-4172-8A85-6F5046A0DB97}" presName="arrow" presStyleLbl="alignNode1" presStyleIdx="1" presStyleCnt="5"/>
      <dgm:spPr/>
    </dgm:pt>
    <dgm:pt modelId="{77BA2D2B-168B-0F46-AA9A-21F392CA25F3}" type="pres">
      <dgm:prSet presAssocID="{5684FDBD-5B37-4172-8A85-6F5046A0DB97}" presName="descendantArrow" presStyleLbl="bgAccFollowNode1" presStyleIdx="1" presStyleCnt="5"/>
      <dgm:spPr/>
    </dgm:pt>
    <dgm:pt modelId="{26905A4D-CB64-BF47-AE29-FC2684823618}" type="pres">
      <dgm:prSet presAssocID="{6B2623D0-60D0-4E1A-8369-ED3D7937F00F}" presName="sp" presStyleCnt="0"/>
      <dgm:spPr/>
    </dgm:pt>
    <dgm:pt modelId="{DE06BE1F-B85B-2642-B9E0-6C8D51D0DA87}" type="pres">
      <dgm:prSet presAssocID="{754EB50B-3768-4D98-81A5-1DB160FC83F8}" presName="arrowAndChildren" presStyleCnt="0"/>
      <dgm:spPr/>
    </dgm:pt>
    <dgm:pt modelId="{4B824F21-4F82-4546-A42F-3077ABC207E5}" type="pres">
      <dgm:prSet presAssocID="{754EB50B-3768-4D98-81A5-1DB160FC83F8}" presName="parentTextArrow" presStyleLbl="node1" presStyleIdx="0" presStyleCnt="0"/>
      <dgm:spPr/>
    </dgm:pt>
    <dgm:pt modelId="{BDE8F237-364E-BE42-956C-E3533A291133}" type="pres">
      <dgm:prSet presAssocID="{754EB50B-3768-4D98-81A5-1DB160FC83F8}" presName="arrow" presStyleLbl="alignNode1" presStyleIdx="2" presStyleCnt="5"/>
      <dgm:spPr/>
    </dgm:pt>
    <dgm:pt modelId="{AC9F30E7-6445-C14E-912B-857031E714D8}" type="pres">
      <dgm:prSet presAssocID="{754EB50B-3768-4D98-81A5-1DB160FC83F8}" presName="descendantArrow" presStyleLbl="bgAccFollowNode1" presStyleIdx="2" presStyleCnt="5"/>
      <dgm:spPr/>
    </dgm:pt>
    <dgm:pt modelId="{7189D2B1-5E99-CA45-B3F3-0A70D4E021BE}" type="pres">
      <dgm:prSet presAssocID="{A51F53C9-C5EB-463B-8D00-B6ADF98C311F}" presName="sp" presStyleCnt="0"/>
      <dgm:spPr/>
    </dgm:pt>
    <dgm:pt modelId="{C84D41AB-1E82-744D-9CC3-A04295BC64FC}" type="pres">
      <dgm:prSet presAssocID="{B943C35B-EE9B-4748-9FEE-F3AF94A9539A}" presName="arrowAndChildren" presStyleCnt="0"/>
      <dgm:spPr/>
    </dgm:pt>
    <dgm:pt modelId="{AF8626F2-5885-E74D-BBCF-2F4968B46537}" type="pres">
      <dgm:prSet presAssocID="{B943C35B-EE9B-4748-9FEE-F3AF94A9539A}" presName="parentTextArrow" presStyleLbl="node1" presStyleIdx="0" presStyleCnt="0"/>
      <dgm:spPr/>
    </dgm:pt>
    <dgm:pt modelId="{AB2DCB81-9134-9E4F-A4F5-D8B5677732BC}" type="pres">
      <dgm:prSet presAssocID="{B943C35B-EE9B-4748-9FEE-F3AF94A9539A}" presName="arrow" presStyleLbl="alignNode1" presStyleIdx="3" presStyleCnt="5"/>
      <dgm:spPr/>
    </dgm:pt>
    <dgm:pt modelId="{4BFB2BE1-395B-9B40-9E8A-38660384949E}" type="pres">
      <dgm:prSet presAssocID="{B943C35B-EE9B-4748-9FEE-F3AF94A9539A}" presName="descendantArrow" presStyleLbl="bgAccFollowNode1" presStyleIdx="3" presStyleCnt="5"/>
      <dgm:spPr/>
    </dgm:pt>
    <dgm:pt modelId="{F5399D4D-E865-2142-899C-33833CB3BC24}" type="pres">
      <dgm:prSet presAssocID="{C4311247-CF49-4F2D-8A47-7125BFBF51FE}" presName="sp" presStyleCnt="0"/>
      <dgm:spPr/>
    </dgm:pt>
    <dgm:pt modelId="{CDBF912C-EB21-524B-8097-32AE72EE37CD}" type="pres">
      <dgm:prSet presAssocID="{0A369402-4834-4355-9F5B-7381224137F1}" presName="arrowAndChildren" presStyleCnt="0"/>
      <dgm:spPr/>
    </dgm:pt>
    <dgm:pt modelId="{411CBE45-25B0-9044-819B-FE6E16513132}" type="pres">
      <dgm:prSet presAssocID="{0A369402-4834-4355-9F5B-7381224137F1}" presName="parentTextArrow" presStyleLbl="node1" presStyleIdx="0" presStyleCnt="0"/>
      <dgm:spPr/>
    </dgm:pt>
    <dgm:pt modelId="{DD5A7475-B9C5-D44A-A8AE-3ED1C6F6B7D0}" type="pres">
      <dgm:prSet presAssocID="{0A369402-4834-4355-9F5B-7381224137F1}" presName="arrow" presStyleLbl="alignNode1" presStyleIdx="4" presStyleCnt="5"/>
      <dgm:spPr/>
    </dgm:pt>
    <dgm:pt modelId="{B40F3BDF-476B-1B46-9110-FBAF4865CFF4}" type="pres">
      <dgm:prSet presAssocID="{0A369402-4834-4355-9F5B-7381224137F1}" presName="descendantArrow" presStyleLbl="bgAccFollowNode1" presStyleIdx="4" presStyleCnt="5"/>
      <dgm:spPr/>
    </dgm:pt>
  </dgm:ptLst>
  <dgm:cxnLst>
    <dgm:cxn modelId="{EC1C0301-126A-4594-BD90-A7648E5DD560}" srcId="{68F5F5E8-0A68-44F1-A4A1-7E1A4E068253}" destId="{2B10C08F-5C13-4B6A-B086-A2D35A6D4817}" srcOrd="0" destOrd="0" parTransId="{0C35850D-9FE5-43A6-B888-AC6EF7AC062F}" sibTransId="{C4441FF7-7E39-4FC2-BDA7-513428AD05ED}"/>
    <dgm:cxn modelId="{91B0CF01-5EE7-C14E-87DA-90A03ECF7BCE}" type="presOf" srcId="{0A369402-4834-4355-9F5B-7381224137F1}" destId="{DD5A7475-B9C5-D44A-A8AE-3ED1C6F6B7D0}" srcOrd="1" destOrd="0" presId="urn:microsoft.com/office/officeart/2016/7/layout/VerticalDownArrowProcess"/>
    <dgm:cxn modelId="{6B4B8709-63E9-9C4D-BF22-D30FB0D02E44}" type="presOf" srcId="{B943C35B-EE9B-4748-9FEE-F3AF94A9539A}" destId="{AB2DCB81-9134-9E4F-A4F5-D8B5677732BC}" srcOrd="1" destOrd="0" presId="urn:microsoft.com/office/officeart/2016/7/layout/VerticalDownArrowProcess"/>
    <dgm:cxn modelId="{37CA2A14-C32F-412D-96F5-6D22B027B10A}" srcId="{12CE9FFB-0EFC-4521-9DBB-D2B79614AF76}" destId="{5684FDBD-5B37-4172-8A85-6F5046A0DB97}" srcOrd="3" destOrd="0" parTransId="{6BEB8950-1BC2-46AE-907B-0667A59C1756}" sibTransId="{651DBD27-34DD-4DB3-8426-89C8E0BCE79F}"/>
    <dgm:cxn modelId="{E5255F40-E6B9-CB4F-A853-5006459DBE6F}" type="presOf" srcId="{B943C35B-EE9B-4748-9FEE-F3AF94A9539A}" destId="{AF8626F2-5885-E74D-BBCF-2F4968B46537}" srcOrd="0" destOrd="0" presId="urn:microsoft.com/office/officeart/2016/7/layout/VerticalDownArrowProcess"/>
    <dgm:cxn modelId="{944E8340-5D01-D649-911F-E6C5400A46E3}" type="presOf" srcId="{0A369402-4834-4355-9F5B-7381224137F1}" destId="{411CBE45-25B0-9044-819B-FE6E16513132}" srcOrd="0" destOrd="0" presId="urn:microsoft.com/office/officeart/2016/7/layout/VerticalDownArrowProcess"/>
    <dgm:cxn modelId="{8868EA44-3FC4-5144-BDFA-1F353D544C89}" type="presOf" srcId="{2B10C08F-5C13-4B6A-B086-A2D35A6D4817}" destId="{E6F62075-D4DA-7C43-BCCB-026F1F3579B6}" srcOrd="0" destOrd="0" presId="urn:microsoft.com/office/officeart/2016/7/layout/VerticalDownArrowProcess"/>
    <dgm:cxn modelId="{1B9D264D-DB60-8E4C-B044-668EEC85442F}" type="presOf" srcId="{754EB50B-3768-4D98-81A5-1DB160FC83F8}" destId="{BDE8F237-364E-BE42-956C-E3533A291133}" srcOrd="1" destOrd="0" presId="urn:microsoft.com/office/officeart/2016/7/layout/VerticalDownArrowProcess"/>
    <dgm:cxn modelId="{4CB88D4F-9358-0541-8CD8-E55863A610A5}" type="presOf" srcId="{68F5F5E8-0A68-44F1-A4A1-7E1A4E068253}" destId="{1006ABA5-66C3-E94D-9C61-755FC4A266B1}" srcOrd="0" destOrd="0" presId="urn:microsoft.com/office/officeart/2016/7/layout/VerticalDownArrowProcess"/>
    <dgm:cxn modelId="{E212AE55-A44B-4FB8-8481-4AC59E6031D5}" srcId="{5684FDBD-5B37-4172-8A85-6F5046A0DB97}" destId="{CD19106D-1038-4D2C-89EE-2A65AF067CA2}" srcOrd="0" destOrd="0" parTransId="{7DB22BBB-B1AD-42BC-83CC-C9FDE8EEE446}" sibTransId="{2DDFAA50-1DC2-4EB5-99B3-F6CCFCABC100}"/>
    <dgm:cxn modelId="{3238E663-B1DC-0F4C-8F87-133D38BD3A98}" type="presOf" srcId="{5684FDBD-5B37-4172-8A85-6F5046A0DB97}" destId="{257D1AA6-B185-6544-9662-7F025C116C78}" srcOrd="1" destOrd="0" presId="urn:microsoft.com/office/officeart/2016/7/layout/VerticalDownArrowProcess"/>
    <dgm:cxn modelId="{865A5B64-C4A0-425B-BF0C-1EA3FE2198A9}" srcId="{0A369402-4834-4355-9F5B-7381224137F1}" destId="{C16EEF65-1812-4C96-BDFA-E7057935119D}" srcOrd="0" destOrd="0" parTransId="{358AFEF0-39E8-479C-891D-0ABD5A9375D3}" sibTransId="{A62A9136-CD62-44B0-97D5-41C890943A07}"/>
    <dgm:cxn modelId="{614CC871-41C9-7545-BD0B-42EAF80581E0}" type="presOf" srcId="{E87D2B8F-DB99-490D-8295-9A8BC36DABAA}" destId="{4BFB2BE1-395B-9B40-9E8A-38660384949E}" srcOrd="0" destOrd="0" presId="urn:microsoft.com/office/officeart/2016/7/layout/VerticalDownArrowProcess"/>
    <dgm:cxn modelId="{135DCD96-C080-4710-91AC-F403E9058EA3}" srcId="{754EB50B-3768-4D98-81A5-1DB160FC83F8}" destId="{833B1F73-26EB-423B-BB4D-474202B900B8}" srcOrd="0" destOrd="0" parTransId="{2446CF4D-2418-4900-80B0-972A5BBE5230}" sibTransId="{3075418F-0313-4581-819F-41C06C3FECB5}"/>
    <dgm:cxn modelId="{3764E49E-32FA-4DC7-921C-AEF00BFC6432}" srcId="{12CE9FFB-0EFC-4521-9DBB-D2B79614AF76}" destId="{68F5F5E8-0A68-44F1-A4A1-7E1A4E068253}" srcOrd="4" destOrd="0" parTransId="{1612B0F5-5CEE-443C-891A-4F5A308A3680}" sibTransId="{3EC37191-C697-429E-94FB-D19B1641538D}"/>
    <dgm:cxn modelId="{EA00BAA3-AEE3-497D-B63C-3048F92FF6C5}" srcId="{12CE9FFB-0EFC-4521-9DBB-D2B79614AF76}" destId="{B943C35B-EE9B-4748-9FEE-F3AF94A9539A}" srcOrd="1" destOrd="0" parTransId="{63C0E6C7-4DE4-4BBA-AE65-81752D47DF53}" sibTransId="{A51F53C9-C5EB-463B-8D00-B6ADF98C311F}"/>
    <dgm:cxn modelId="{01A731A5-794F-B249-B019-2D5AA22DE531}" type="presOf" srcId="{833B1F73-26EB-423B-BB4D-474202B900B8}" destId="{AC9F30E7-6445-C14E-912B-857031E714D8}" srcOrd="0" destOrd="0" presId="urn:microsoft.com/office/officeart/2016/7/layout/VerticalDownArrowProcess"/>
    <dgm:cxn modelId="{2E6E4AA6-9530-4E52-B9DC-F1A2FB035814}" srcId="{B943C35B-EE9B-4748-9FEE-F3AF94A9539A}" destId="{E87D2B8F-DB99-490D-8295-9A8BC36DABAA}" srcOrd="0" destOrd="0" parTransId="{70D0AE4C-C20E-498F-A247-2D20E5E97664}" sibTransId="{44433CCA-8DEA-4E88-AF76-8160A66563C3}"/>
    <dgm:cxn modelId="{9A064BAA-3D7E-484E-8470-09148415B0A0}" type="presOf" srcId="{12CE9FFB-0EFC-4521-9DBB-D2B79614AF76}" destId="{E8E3C43C-E084-174F-93AD-43B763D52F63}" srcOrd="0" destOrd="0" presId="urn:microsoft.com/office/officeart/2016/7/layout/VerticalDownArrowProcess"/>
    <dgm:cxn modelId="{235337AE-59CE-6040-9B40-77948ECF37FF}" type="presOf" srcId="{5684FDBD-5B37-4172-8A85-6F5046A0DB97}" destId="{C6A2AF49-27DF-FC41-9B22-D71482634D31}" srcOrd="0" destOrd="0" presId="urn:microsoft.com/office/officeart/2016/7/layout/VerticalDownArrowProcess"/>
    <dgm:cxn modelId="{4FAEF3CA-082C-4C46-9B78-FBA42E8BCAFC}" srcId="{12CE9FFB-0EFC-4521-9DBB-D2B79614AF76}" destId="{754EB50B-3768-4D98-81A5-1DB160FC83F8}" srcOrd="2" destOrd="0" parTransId="{DC15F7EB-B676-40C9-BC37-34B9CF333596}" sibTransId="{6B2623D0-60D0-4E1A-8369-ED3D7937F00F}"/>
    <dgm:cxn modelId="{610DE8D6-A340-B645-9D31-73E9C2D5CA84}" type="presOf" srcId="{754EB50B-3768-4D98-81A5-1DB160FC83F8}" destId="{4B824F21-4F82-4546-A42F-3077ABC207E5}" srcOrd="0" destOrd="0" presId="urn:microsoft.com/office/officeart/2016/7/layout/VerticalDownArrowProcess"/>
    <dgm:cxn modelId="{AEFEF8E1-2492-8846-862A-140C1525E1DB}" type="presOf" srcId="{C16EEF65-1812-4C96-BDFA-E7057935119D}" destId="{B40F3BDF-476B-1B46-9110-FBAF4865CFF4}" srcOrd="0" destOrd="0" presId="urn:microsoft.com/office/officeart/2016/7/layout/VerticalDownArrowProcess"/>
    <dgm:cxn modelId="{0D3C32E5-8D75-479F-A092-9BA0EFF267EA}" srcId="{12CE9FFB-0EFC-4521-9DBB-D2B79614AF76}" destId="{0A369402-4834-4355-9F5B-7381224137F1}" srcOrd="0" destOrd="0" parTransId="{9952B508-6BC1-4E71-84D6-10AB5CD4C5AC}" sibTransId="{C4311247-CF49-4F2D-8A47-7125BFBF51FE}"/>
    <dgm:cxn modelId="{4D0C23E8-CA62-CB4B-8DBB-A9CF100E8D39}" type="presOf" srcId="{CD19106D-1038-4D2C-89EE-2A65AF067CA2}" destId="{77BA2D2B-168B-0F46-AA9A-21F392CA25F3}" srcOrd="0" destOrd="0" presId="urn:microsoft.com/office/officeart/2016/7/layout/VerticalDownArrowProcess"/>
    <dgm:cxn modelId="{B44AC038-885C-BC47-9D44-20C54EBA6CDC}" type="presParOf" srcId="{E8E3C43C-E084-174F-93AD-43B763D52F63}" destId="{51FC2CF1-3263-474C-898A-294239D9F00D}" srcOrd="0" destOrd="0" presId="urn:microsoft.com/office/officeart/2016/7/layout/VerticalDownArrowProcess"/>
    <dgm:cxn modelId="{6D18017A-073A-CB42-AB0A-0E0250CCF591}" type="presParOf" srcId="{51FC2CF1-3263-474C-898A-294239D9F00D}" destId="{1006ABA5-66C3-E94D-9C61-755FC4A266B1}" srcOrd="0" destOrd="0" presId="urn:microsoft.com/office/officeart/2016/7/layout/VerticalDownArrowProcess"/>
    <dgm:cxn modelId="{98689C65-CAE7-1649-8B50-5CBDD38F8CFB}" type="presParOf" srcId="{51FC2CF1-3263-474C-898A-294239D9F00D}" destId="{E6F62075-D4DA-7C43-BCCB-026F1F3579B6}" srcOrd="1" destOrd="0" presId="urn:microsoft.com/office/officeart/2016/7/layout/VerticalDownArrowProcess"/>
    <dgm:cxn modelId="{90ACF0D7-DF23-124A-8979-FEDD5A4CB6EC}" type="presParOf" srcId="{E8E3C43C-E084-174F-93AD-43B763D52F63}" destId="{2A562BAC-D1BF-DC4E-92D5-F864F9E908EF}" srcOrd="1" destOrd="0" presId="urn:microsoft.com/office/officeart/2016/7/layout/VerticalDownArrowProcess"/>
    <dgm:cxn modelId="{9D3DEE1D-404A-9744-B9AC-04DF6A3F809E}" type="presParOf" srcId="{E8E3C43C-E084-174F-93AD-43B763D52F63}" destId="{5572EE93-9C4C-C54C-96FF-DE3CB9BBD49D}" srcOrd="2" destOrd="0" presId="urn:microsoft.com/office/officeart/2016/7/layout/VerticalDownArrowProcess"/>
    <dgm:cxn modelId="{F41182B1-C1CA-6749-A6FE-C91B834AA3A1}" type="presParOf" srcId="{5572EE93-9C4C-C54C-96FF-DE3CB9BBD49D}" destId="{C6A2AF49-27DF-FC41-9B22-D71482634D31}" srcOrd="0" destOrd="0" presId="urn:microsoft.com/office/officeart/2016/7/layout/VerticalDownArrowProcess"/>
    <dgm:cxn modelId="{F5BB231E-EAB3-F541-A567-4AC4091ED416}" type="presParOf" srcId="{5572EE93-9C4C-C54C-96FF-DE3CB9BBD49D}" destId="{257D1AA6-B185-6544-9662-7F025C116C78}" srcOrd="1" destOrd="0" presId="urn:microsoft.com/office/officeart/2016/7/layout/VerticalDownArrowProcess"/>
    <dgm:cxn modelId="{4756F67B-B254-CB45-AA69-F06C8AB1CA68}" type="presParOf" srcId="{5572EE93-9C4C-C54C-96FF-DE3CB9BBD49D}" destId="{77BA2D2B-168B-0F46-AA9A-21F392CA25F3}" srcOrd="2" destOrd="0" presId="urn:microsoft.com/office/officeart/2016/7/layout/VerticalDownArrowProcess"/>
    <dgm:cxn modelId="{73C51A91-7F8F-B040-BB6E-7802AA591511}" type="presParOf" srcId="{E8E3C43C-E084-174F-93AD-43B763D52F63}" destId="{26905A4D-CB64-BF47-AE29-FC2684823618}" srcOrd="3" destOrd="0" presId="urn:microsoft.com/office/officeart/2016/7/layout/VerticalDownArrowProcess"/>
    <dgm:cxn modelId="{4F0E8FA0-1864-CF41-9A47-D5962E5EF887}" type="presParOf" srcId="{E8E3C43C-E084-174F-93AD-43B763D52F63}" destId="{DE06BE1F-B85B-2642-B9E0-6C8D51D0DA87}" srcOrd="4" destOrd="0" presId="urn:microsoft.com/office/officeart/2016/7/layout/VerticalDownArrowProcess"/>
    <dgm:cxn modelId="{A0646023-8E7F-814B-9FA7-4397F8AD35A9}" type="presParOf" srcId="{DE06BE1F-B85B-2642-B9E0-6C8D51D0DA87}" destId="{4B824F21-4F82-4546-A42F-3077ABC207E5}" srcOrd="0" destOrd="0" presId="urn:microsoft.com/office/officeart/2016/7/layout/VerticalDownArrowProcess"/>
    <dgm:cxn modelId="{FEF81EB8-1093-C24B-834D-CD93CA6746EF}" type="presParOf" srcId="{DE06BE1F-B85B-2642-B9E0-6C8D51D0DA87}" destId="{BDE8F237-364E-BE42-956C-E3533A291133}" srcOrd="1" destOrd="0" presId="urn:microsoft.com/office/officeart/2016/7/layout/VerticalDownArrowProcess"/>
    <dgm:cxn modelId="{22E5B8F6-A5BF-9747-B8F1-BF384705D905}" type="presParOf" srcId="{DE06BE1F-B85B-2642-B9E0-6C8D51D0DA87}" destId="{AC9F30E7-6445-C14E-912B-857031E714D8}" srcOrd="2" destOrd="0" presId="urn:microsoft.com/office/officeart/2016/7/layout/VerticalDownArrowProcess"/>
    <dgm:cxn modelId="{D673E9B0-A535-3C45-8D66-F1FF7033F8E4}" type="presParOf" srcId="{E8E3C43C-E084-174F-93AD-43B763D52F63}" destId="{7189D2B1-5E99-CA45-B3F3-0A70D4E021BE}" srcOrd="5" destOrd="0" presId="urn:microsoft.com/office/officeart/2016/7/layout/VerticalDownArrowProcess"/>
    <dgm:cxn modelId="{1C5ECF54-EC1A-634E-8D56-B6FE3C6CAA85}" type="presParOf" srcId="{E8E3C43C-E084-174F-93AD-43B763D52F63}" destId="{C84D41AB-1E82-744D-9CC3-A04295BC64FC}" srcOrd="6" destOrd="0" presId="urn:microsoft.com/office/officeart/2016/7/layout/VerticalDownArrowProcess"/>
    <dgm:cxn modelId="{B28B70FA-CB29-FE4E-8563-09A8E1EE4D30}" type="presParOf" srcId="{C84D41AB-1E82-744D-9CC3-A04295BC64FC}" destId="{AF8626F2-5885-E74D-BBCF-2F4968B46537}" srcOrd="0" destOrd="0" presId="urn:microsoft.com/office/officeart/2016/7/layout/VerticalDownArrowProcess"/>
    <dgm:cxn modelId="{87E480E5-A5A8-5344-8AA7-ECEC4454EF99}" type="presParOf" srcId="{C84D41AB-1E82-744D-9CC3-A04295BC64FC}" destId="{AB2DCB81-9134-9E4F-A4F5-D8B5677732BC}" srcOrd="1" destOrd="0" presId="urn:microsoft.com/office/officeart/2016/7/layout/VerticalDownArrowProcess"/>
    <dgm:cxn modelId="{60754983-D7F2-FA4F-8F5E-76E85A7474CC}" type="presParOf" srcId="{C84D41AB-1E82-744D-9CC3-A04295BC64FC}" destId="{4BFB2BE1-395B-9B40-9E8A-38660384949E}" srcOrd="2" destOrd="0" presId="urn:microsoft.com/office/officeart/2016/7/layout/VerticalDownArrowProcess"/>
    <dgm:cxn modelId="{F79DE3C8-47F3-C04E-9C93-1E6A54D6A8B9}" type="presParOf" srcId="{E8E3C43C-E084-174F-93AD-43B763D52F63}" destId="{F5399D4D-E865-2142-899C-33833CB3BC24}" srcOrd="7" destOrd="0" presId="urn:microsoft.com/office/officeart/2016/7/layout/VerticalDownArrowProcess"/>
    <dgm:cxn modelId="{467A31CC-0345-BD43-AC4E-33079E786789}" type="presParOf" srcId="{E8E3C43C-E084-174F-93AD-43B763D52F63}" destId="{CDBF912C-EB21-524B-8097-32AE72EE37CD}" srcOrd="8" destOrd="0" presId="urn:microsoft.com/office/officeart/2016/7/layout/VerticalDownArrowProcess"/>
    <dgm:cxn modelId="{CF9DBEEC-2D38-ED42-80EE-5E3610E119A4}" type="presParOf" srcId="{CDBF912C-EB21-524B-8097-32AE72EE37CD}" destId="{411CBE45-25B0-9044-819B-FE6E16513132}" srcOrd="0" destOrd="0" presId="urn:microsoft.com/office/officeart/2016/7/layout/VerticalDownArrowProcess"/>
    <dgm:cxn modelId="{2CE41274-F724-5145-8917-2201D92D6C6F}" type="presParOf" srcId="{CDBF912C-EB21-524B-8097-32AE72EE37CD}" destId="{DD5A7475-B9C5-D44A-A8AE-3ED1C6F6B7D0}" srcOrd="1" destOrd="0" presId="urn:microsoft.com/office/officeart/2016/7/layout/VerticalDownArrowProcess"/>
    <dgm:cxn modelId="{0817A753-A101-D648-A2EC-D8117F2E542F}" type="presParOf" srcId="{CDBF912C-EB21-524B-8097-32AE72EE37CD}" destId="{B40F3BDF-476B-1B46-9110-FBAF4865CFF4}" srcOrd="2" destOrd="0" presId="urn:microsoft.com/office/officeart/2016/7/layout/VerticalDown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E5A43F-1480-3D4B-863C-F8554BA5A705}">
      <dsp:nvSpPr>
        <dsp:cNvPr id="0" name=""/>
        <dsp:cNvSpPr/>
      </dsp:nvSpPr>
      <dsp:spPr>
        <a:xfrm>
          <a:off x="0" y="0"/>
          <a:ext cx="6263640" cy="0"/>
        </a:xfrm>
        <a:prstGeom prst="line">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03FEE6-15A0-BE45-96D3-74315887A830}">
      <dsp:nvSpPr>
        <dsp:cNvPr id="0" name=""/>
        <dsp:cNvSpPr/>
      </dsp:nvSpPr>
      <dsp:spPr>
        <a:xfrm>
          <a:off x="0" y="0"/>
          <a:ext cx="626364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Please no recording of the workshop, in order to preserve participant privacy.</a:t>
          </a:r>
        </a:p>
      </dsp:txBody>
      <dsp:txXfrm>
        <a:off x="0" y="0"/>
        <a:ext cx="6263640" cy="1376171"/>
      </dsp:txXfrm>
    </dsp:sp>
    <dsp:sp modelId="{005DB4E2-B625-804C-B2FB-67621C5C3415}">
      <dsp:nvSpPr>
        <dsp:cNvPr id="0" name=""/>
        <dsp:cNvSpPr/>
      </dsp:nvSpPr>
      <dsp:spPr>
        <a:xfrm>
          <a:off x="0" y="1376171"/>
          <a:ext cx="6263640" cy="0"/>
        </a:xfrm>
        <a:prstGeom prst="line">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E9C033-F4AA-E842-9DDC-AC58C138D596}">
      <dsp:nvSpPr>
        <dsp:cNvPr id="0" name=""/>
        <dsp:cNvSpPr/>
      </dsp:nvSpPr>
      <dsp:spPr>
        <a:xfrm>
          <a:off x="0" y="1376171"/>
          <a:ext cx="626364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Try to have something available for light note-taking.</a:t>
          </a:r>
        </a:p>
      </dsp:txBody>
      <dsp:txXfrm>
        <a:off x="0" y="1376171"/>
        <a:ext cx="6263640" cy="1376171"/>
      </dsp:txXfrm>
    </dsp:sp>
    <dsp:sp modelId="{781C8B69-D506-6249-88FF-221AD3D66E4B}">
      <dsp:nvSpPr>
        <dsp:cNvPr id="0" name=""/>
        <dsp:cNvSpPr/>
      </dsp:nvSpPr>
      <dsp:spPr>
        <a:xfrm>
          <a:off x="0" y="2752343"/>
          <a:ext cx="6263640" cy="0"/>
        </a:xfrm>
        <a:prstGeom prst="line">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8D6B24-0861-0645-9A9F-75641BC5536C}">
      <dsp:nvSpPr>
        <dsp:cNvPr id="0" name=""/>
        <dsp:cNvSpPr/>
      </dsp:nvSpPr>
      <dsp:spPr>
        <a:xfrm>
          <a:off x="0" y="2752343"/>
          <a:ext cx="626364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Please participate in group exercises, and mix up groups. Feel free to anonymize any info or examples you provide.</a:t>
          </a:r>
        </a:p>
      </dsp:txBody>
      <dsp:txXfrm>
        <a:off x="0" y="2752343"/>
        <a:ext cx="6263640" cy="1376171"/>
      </dsp:txXfrm>
    </dsp:sp>
    <dsp:sp modelId="{54CD2ACC-F699-114B-BA42-DA22C91B37EB}">
      <dsp:nvSpPr>
        <dsp:cNvPr id="0" name=""/>
        <dsp:cNvSpPr/>
      </dsp:nvSpPr>
      <dsp:spPr>
        <a:xfrm>
          <a:off x="0" y="4128515"/>
          <a:ext cx="6263640" cy="0"/>
        </a:xfrm>
        <a:prstGeom prst="line">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5C7D5E-AB8B-0E45-92D7-66BF3E6E664B}">
      <dsp:nvSpPr>
        <dsp:cNvPr id="0" name=""/>
        <dsp:cNvSpPr/>
      </dsp:nvSpPr>
      <dsp:spPr>
        <a:xfrm>
          <a:off x="0" y="4128515"/>
          <a:ext cx="626364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Feel free to take stretch or washroom breaks at any time!</a:t>
          </a:r>
        </a:p>
      </dsp:txBody>
      <dsp:txXfrm>
        <a:off x="0" y="4128515"/>
        <a:ext cx="6263640" cy="13761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E70122-B6E5-4B4C-93ED-7EE0F2126890}">
      <dsp:nvSpPr>
        <dsp:cNvPr id="0" name=""/>
        <dsp:cNvSpPr/>
      </dsp:nvSpPr>
      <dsp:spPr>
        <a:xfrm>
          <a:off x="0" y="0"/>
          <a:ext cx="626364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9F2F99-511C-204B-85CB-71A3733B5FE6}">
      <dsp:nvSpPr>
        <dsp:cNvPr id="0" name=""/>
        <dsp:cNvSpPr/>
      </dsp:nvSpPr>
      <dsp:spPr>
        <a:xfrm>
          <a:off x="0" y="0"/>
          <a:ext cx="626364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I’ve designed the activities in this workshop to be carried out by people under their own power.</a:t>
          </a:r>
        </a:p>
      </dsp:txBody>
      <dsp:txXfrm>
        <a:off x="0" y="0"/>
        <a:ext cx="6263640" cy="1376171"/>
      </dsp:txXfrm>
    </dsp:sp>
    <dsp:sp modelId="{1B41C9D7-BEC5-954C-91EF-6A325F5D5A65}">
      <dsp:nvSpPr>
        <dsp:cNvPr id="0" name=""/>
        <dsp:cNvSpPr/>
      </dsp:nvSpPr>
      <dsp:spPr>
        <a:xfrm>
          <a:off x="0" y="1376171"/>
          <a:ext cx="6263640"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E73712-4A7A-EB42-BD6C-2F212F9F8B32}">
      <dsp:nvSpPr>
        <dsp:cNvPr id="0" name=""/>
        <dsp:cNvSpPr/>
      </dsp:nvSpPr>
      <dsp:spPr>
        <a:xfrm>
          <a:off x="0" y="1376171"/>
          <a:ext cx="626364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I’m not going to prohibit people from using AI during workshop activities.</a:t>
          </a:r>
        </a:p>
      </dsp:txBody>
      <dsp:txXfrm>
        <a:off x="0" y="1376171"/>
        <a:ext cx="6263640" cy="1376171"/>
      </dsp:txXfrm>
    </dsp:sp>
    <dsp:sp modelId="{D4FC0BF3-BD6A-DB4D-81AF-DA205BEBEB0D}">
      <dsp:nvSpPr>
        <dsp:cNvPr id="0" name=""/>
        <dsp:cNvSpPr/>
      </dsp:nvSpPr>
      <dsp:spPr>
        <a:xfrm>
          <a:off x="0" y="2752343"/>
          <a:ext cx="6263640" cy="0"/>
        </a:xfrm>
        <a:prstGeom prst="lin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3162D3-05D0-684B-B7A1-A0E82BC8E346}">
      <dsp:nvSpPr>
        <dsp:cNvPr id="0" name=""/>
        <dsp:cNvSpPr/>
      </dsp:nvSpPr>
      <dsp:spPr>
        <a:xfrm>
          <a:off x="0" y="2752343"/>
          <a:ext cx="626364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I would encourage people to actively evaluate and consider the quality of any material they get via AI.</a:t>
          </a:r>
        </a:p>
      </dsp:txBody>
      <dsp:txXfrm>
        <a:off x="0" y="2752343"/>
        <a:ext cx="6263640" cy="1376171"/>
      </dsp:txXfrm>
    </dsp:sp>
    <dsp:sp modelId="{0AB52D81-8821-084F-BF5C-E6346A35A2A8}">
      <dsp:nvSpPr>
        <dsp:cNvPr id="0" name=""/>
        <dsp:cNvSpPr/>
      </dsp:nvSpPr>
      <dsp:spPr>
        <a:xfrm>
          <a:off x="0" y="4128515"/>
          <a:ext cx="6263640" cy="0"/>
        </a:xfrm>
        <a:prstGeom prst="line">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2087DC-2822-3D46-9716-04B016E39202}">
      <dsp:nvSpPr>
        <dsp:cNvPr id="0" name=""/>
        <dsp:cNvSpPr/>
      </dsp:nvSpPr>
      <dsp:spPr>
        <a:xfrm>
          <a:off x="0" y="4128515"/>
          <a:ext cx="626364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Also consider the construction site vs gym analogy. And be respectful of other people’s preferences on this front.</a:t>
          </a:r>
        </a:p>
      </dsp:txBody>
      <dsp:txXfrm>
        <a:off x="0" y="4128515"/>
        <a:ext cx="6263640" cy="13761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8EA94-F0DF-244C-80EF-D935212BD2CA}">
      <dsp:nvSpPr>
        <dsp:cNvPr id="0" name=""/>
        <dsp:cNvSpPr/>
      </dsp:nvSpPr>
      <dsp:spPr>
        <a:xfrm>
          <a:off x="0" y="4726615"/>
          <a:ext cx="1565910" cy="775440"/>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368" tIns="192024" rIns="111368" bIns="192024" numCol="1" spcCol="1270" anchor="ctr" anchorCtr="0">
          <a:noAutofit/>
        </a:bodyPr>
        <a:lstStyle/>
        <a:p>
          <a:pPr marL="0" lvl="0" indent="0" algn="ctr" defTabSz="1200150">
            <a:lnSpc>
              <a:spcPct val="90000"/>
            </a:lnSpc>
            <a:spcBef>
              <a:spcPct val="0"/>
            </a:spcBef>
            <a:spcAft>
              <a:spcPct val="35000"/>
            </a:spcAft>
            <a:buNone/>
          </a:pPr>
          <a:r>
            <a:rPr lang="en-US" sz="2700" kern="1200"/>
            <a:t>Step 5</a:t>
          </a:r>
        </a:p>
      </dsp:txBody>
      <dsp:txXfrm>
        <a:off x="0" y="4726615"/>
        <a:ext cx="1565910" cy="775440"/>
      </dsp:txXfrm>
    </dsp:sp>
    <dsp:sp modelId="{150BD436-9345-0946-BC1A-E0C39DC933D4}">
      <dsp:nvSpPr>
        <dsp:cNvPr id="0" name=""/>
        <dsp:cNvSpPr/>
      </dsp:nvSpPr>
      <dsp:spPr>
        <a:xfrm>
          <a:off x="1565910" y="4726615"/>
          <a:ext cx="4697730" cy="775440"/>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92" tIns="215900" rIns="95292" bIns="215900" numCol="1" spcCol="1270" anchor="ctr" anchorCtr="0">
          <a:noAutofit/>
        </a:bodyPr>
        <a:lstStyle/>
        <a:p>
          <a:pPr marL="0" lvl="0" indent="0" algn="l" defTabSz="755650">
            <a:lnSpc>
              <a:spcPct val="90000"/>
            </a:lnSpc>
            <a:spcBef>
              <a:spcPct val="0"/>
            </a:spcBef>
            <a:spcAft>
              <a:spcPct val="35000"/>
            </a:spcAft>
            <a:buNone/>
          </a:pPr>
          <a:r>
            <a:rPr lang="en-US" sz="1700" kern="1200"/>
            <a:t>Possible Choices of Action (25 minutes)</a:t>
          </a:r>
        </a:p>
      </dsp:txBody>
      <dsp:txXfrm>
        <a:off x="1565910" y="4726615"/>
        <a:ext cx="4697730" cy="775440"/>
      </dsp:txXfrm>
    </dsp:sp>
    <dsp:sp modelId="{AB838712-A0C8-5445-8511-826F569E039D}">
      <dsp:nvSpPr>
        <dsp:cNvPr id="0" name=""/>
        <dsp:cNvSpPr/>
      </dsp:nvSpPr>
      <dsp:spPr>
        <a:xfrm rot="10800000">
          <a:off x="0" y="3545619"/>
          <a:ext cx="1565910" cy="1192627"/>
        </a:xfrm>
        <a:prstGeom prst="upArrowCallout">
          <a:avLst>
            <a:gd name="adj1" fmla="val 5000"/>
            <a:gd name="adj2" fmla="val 10000"/>
            <a:gd name="adj3" fmla="val 15000"/>
            <a:gd name="adj4" fmla="val 64977"/>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368" tIns="192024" rIns="111368" bIns="192024" numCol="1" spcCol="1270" anchor="ctr" anchorCtr="0">
          <a:noAutofit/>
        </a:bodyPr>
        <a:lstStyle/>
        <a:p>
          <a:pPr marL="0" lvl="0" indent="0" algn="ctr" defTabSz="1200150">
            <a:lnSpc>
              <a:spcPct val="90000"/>
            </a:lnSpc>
            <a:spcBef>
              <a:spcPct val="0"/>
            </a:spcBef>
            <a:spcAft>
              <a:spcPct val="35000"/>
            </a:spcAft>
            <a:buNone/>
          </a:pPr>
          <a:r>
            <a:rPr lang="en-US" sz="2700" kern="1200"/>
            <a:t>Step 4</a:t>
          </a:r>
        </a:p>
      </dsp:txBody>
      <dsp:txXfrm rot="-10800000">
        <a:off x="0" y="3545619"/>
        <a:ext cx="1565910" cy="775208"/>
      </dsp:txXfrm>
    </dsp:sp>
    <dsp:sp modelId="{4FC3311A-6EF1-2648-9B89-992E0200AB90}">
      <dsp:nvSpPr>
        <dsp:cNvPr id="0" name=""/>
        <dsp:cNvSpPr/>
      </dsp:nvSpPr>
      <dsp:spPr>
        <a:xfrm>
          <a:off x="1565910" y="3545619"/>
          <a:ext cx="4697730" cy="775208"/>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92" tIns="215900" rIns="95292" bIns="215900" numCol="1" spcCol="1270" anchor="ctr" anchorCtr="0">
          <a:noAutofit/>
        </a:bodyPr>
        <a:lstStyle/>
        <a:p>
          <a:pPr marL="0" lvl="0" indent="0" algn="l" defTabSz="755650">
            <a:lnSpc>
              <a:spcPct val="90000"/>
            </a:lnSpc>
            <a:spcBef>
              <a:spcPct val="0"/>
            </a:spcBef>
            <a:spcAft>
              <a:spcPct val="35000"/>
            </a:spcAft>
            <a:buNone/>
          </a:pPr>
          <a:r>
            <a:rPr lang="en-US" sz="1700" kern="1200"/>
            <a:t>Start Your Knowledge Bank (~15 minutes)</a:t>
          </a:r>
        </a:p>
      </dsp:txBody>
      <dsp:txXfrm>
        <a:off x="1565910" y="3545619"/>
        <a:ext cx="4697730" cy="775208"/>
      </dsp:txXfrm>
    </dsp:sp>
    <dsp:sp modelId="{BE213B07-EDCA-8A4C-B685-900389153832}">
      <dsp:nvSpPr>
        <dsp:cNvPr id="0" name=""/>
        <dsp:cNvSpPr/>
      </dsp:nvSpPr>
      <dsp:spPr>
        <a:xfrm rot="10800000">
          <a:off x="0" y="2364623"/>
          <a:ext cx="1565910" cy="1192627"/>
        </a:xfrm>
        <a:prstGeom prst="upArrowCallout">
          <a:avLst>
            <a:gd name="adj1" fmla="val 5000"/>
            <a:gd name="adj2" fmla="val 10000"/>
            <a:gd name="adj3" fmla="val 15000"/>
            <a:gd name="adj4" fmla="val 64977"/>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368" tIns="192024" rIns="111368" bIns="192024" numCol="1" spcCol="1270" anchor="ctr" anchorCtr="0">
          <a:noAutofit/>
        </a:bodyPr>
        <a:lstStyle/>
        <a:p>
          <a:pPr marL="0" lvl="0" indent="0" algn="ctr" defTabSz="1200150">
            <a:lnSpc>
              <a:spcPct val="90000"/>
            </a:lnSpc>
            <a:spcBef>
              <a:spcPct val="0"/>
            </a:spcBef>
            <a:spcAft>
              <a:spcPct val="35000"/>
            </a:spcAft>
            <a:buNone/>
          </a:pPr>
          <a:r>
            <a:rPr lang="en-US" sz="2700" kern="1200"/>
            <a:t>Step 3</a:t>
          </a:r>
        </a:p>
      </dsp:txBody>
      <dsp:txXfrm rot="-10800000">
        <a:off x="0" y="2364623"/>
        <a:ext cx="1565910" cy="775208"/>
      </dsp:txXfrm>
    </dsp:sp>
    <dsp:sp modelId="{3C1BB532-2DE2-8E43-BA72-B4209D123ADC}">
      <dsp:nvSpPr>
        <dsp:cNvPr id="0" name=""/>
        <dsp:cNvSpPr/>
      </dsp:nvSpPr>
      <dsp:spPr>
        <a:xfrm>
          <a:off x="1565910" y="2364623"/>
          <a:ext cx="4697730" cy="775208"/>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92" tIns="215900" rIns="95292" bIns="215900" numCol="1" spcCol="1270" anchor="ctr" anchorCtr="0">
          <a:noAutofit/>
        </a:bodyPr>
        <a:lstStyle/>
        <a:p>
          <a:pPr marL="0" lvl="0" indent="0" algn="l" defTabSz="755650">
            <a:lnSpc>
              <a:spcPct val="90000"/>
            </a:lnSpc>
            <a:spcBef>
              <a:spcPct val="0"/>
            </a:spcBef>
            <a:spcAft>
              <a:spcPct val="35000"/>
            </a:spcAft>
            <a:buNone/>
          </a:pPr>
          <a:r>
            <a:rPr lang="en-US" sz="1700" kern="1200"/>
            <a:t>Goals and Issues (~15 Minutes)</a:t>
          </a:r>
        </a:p>
      </dsp:txBody>
      <dsp:txXfrm>
        <a:off x="1565910" y="2364623"/>
        <a:ext cx="4697730" cy="775208"/>
      </dsp:txXfrm>
    </dsp:sp>
    <dsp:sp modelId="{2D2A7EDF-90FE-E742-9611-BEDF8343C58B}">
      <dsp:nvSpPr>
        <dsp:cNvPr id="0" name=""/>
        <dsp:cNvSpPr/>
      </dsp:nvSpPr>
      <dsp:spPr>
        <a:xfrm rot="10800000">
          <a:off x="0" y="1183627"/>
          <a:ext cx="1565910" cy="1192627"/>
        </a:xfrm>
        <a:prstGeom prst="upArrowCallout">
          <a:avLst>
            <a:gd name="adj1" fmla="val 5000"/>
            <a:gd name="adj2" fmla="val 10000"/>
            <a:gd name="adj3" fmla="val 15000"/>
            <a:gd name="adj4" fmla="val 64977"/>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368" tIns="192024" rIns="111368" bIns="192024" numCol="1" spcCol="1270" anchor="ctr" anchorCtr="0">
          <a:noAutofit/>
        </a:bodyPr>
        <a:lstStyle/>
        <a:p>
          <a:pPr marL="0" lvl="0" indent="0" algn="ctr" defTabSz="1200150">
            <a:lnSpc>
              <a:spcPct val="90000"/>
            </a:lnSpc>
            <a:spcBef>
              <a:spcPct val="0"/>
            </a:spcBef>
            <a:spcAft>
              <a:spcPct val="35000"/>
            </a:spcAft>
            <a:buNone/>
          </a:pPr>
          <a:r>
            <a:rPr lang="en-US" sz="2700" kern="1200"/>
            <a:t>Step 2</a:t>
          </a:r>
        </a:p>
      </dsp:txBody>
      <dsp:txXfrm rot="-10800000">
        <a:off x="0" y="1183627"/>
        <a:ext cx="1565910" cy="775208"/>
      </dsp:txXfrm>
    </dsp:sp>
    <dsp:sp modelId="{FDC26E6D-461D-884B-BF74-5116B20DE316}">
      <dsp:nvSpPr>
        <dsp:cNvPr id="0" name=""/>
        <dsp:cNvSpPr/>
      </dsp:nvSpPr>
      <dsp:spPr>
        <a:xfrm>
          <a:off x="1565910" y="1183627"/>
          <a:ext cx="4697730" cy="775208"/>
        </a:xfrm>
        <a:prstGeom prst="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92" tIns="215900" rIns="95292" bIns="215900" numCol="1" spcCol="1270" anchor="ctr" anchorCtr="0">
          <a:noAutofit/>
        </a:bodyPr>
        <a:lstStyle/>
        <a:p>
          <a:pPr marL="0" lvl="0" indent="0" algn="l" defTabSz="755650">
            <a:lnSpc>
              <a:spcPct val="90000"/>
            </a:lnSpc>
            <a:spcBef>
              <a:spcPct val="0"/>
            </a:spcBef>
            <a:spcAft>
              <a:spcPct val="35000"/>
            </a:spcAft>
            <a:buNone/>
          </a:pPr>
          <a:r>
            <a:rPr lang="en-US" sz="1700" kern="1200"/>
            <a:t>Values and Other Considerations (~15 Minutes)</a:t>
          </a:r>
        </a:p>
      </dsp:txBody>
      <dsp:txXfrm>
        <a:off x="1565910" y="1183627"/>
        <a:ext cx="4697730" cy="775208"/>
      </dsp:txXfrm>
    </dsp:sp>
    <dsp:sp modelId="{2F4593C2-A896-C245-937C-BB102CF53723}">
      <dsp:nvSpPr>
        <dsp:cNvPr id="0" name=""/>
        <dsp:cNvSpPr/>
      </dsp:nvSpPr>
      <dsp:spPr>
        <a:xfrm rot="10800000">
          <a:off x="0" y="2631"/>
          <a:ext cx="1565910" cy="1192627"/>
        </a:xfrm>
        <a:prstGeom prst="upArrowCallout">
          <a:avLst>
            <a:gd name="adj1" fmla="val 5000"/>
            <a:gd name="adj2" fmla="val 10000"/>
            <a:gd name="adj3" fmla="val 15000"/>
            <a:gd name="adj4" fmla="val 64977"/>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368" tIns="192024" rIns="111368" bIns="192024" numCol="1" spcCol="1270" anchor="ctr" anchorCtr="0">
          <a:noAutofit/>
        </a:bodyPr>
        <a:lstStyle/>
        <a:p>
          <a:pPr marL="0" lvl="0" indent="0" algn="ctr" defTabSz="1200150">
            <a:lnSpc>
              <a:spcPct val="90000"/>
            </a:lnSpc>
            <a:spcBef>
              <a:spcPct val="0"/>
            </a:spcBef>
            <a:spcAft>
              <a:spcPct val="35000"/>
            </a:spcAft>
            <a:buNone/>
          </a:pPr>
          <a:r>
            <a:rPr lang="en-US" sz="2700" kern="1200"/>
            <a:t>Step 1</a:t>
          </a:r>
        </a:p>
      </dsp:txBody>
      <dsp:txXfrm rot="-10800000">
        <a:off x="0" y="2631"/>
        <a:ext cx="1565910" cy="775208"/>
      </dsp:txXfrm>
    </dsp:sp>
    <dsp:sp modelId="{653038F2-FDD7-D949-B417-BA71091335BF}">
      <dsp:nvSpPr>
        <dsp:cNvPr id="0" name=""/>
        <dsp:cNvSpPr/>
      </dsp:nvSpPr>
      <dsp:spPr>
        <a:xfrm>
          <a:off x="1565910" y="2631"/>
          <a:ext cx="4697730" cy="775208"/>
        </a:xfrm>
        <a:prstGeom prst="rect">
          <a:avLst/>
        </a:prstGeom>
        <a:solidFill>
          <a:schemeClr val="accent6">
            <a:tint val="40000"/>
            <a:alpha val="90000"/>
            <a:hueOff val="0"/>
            <a:satOff val="0"/>
            <a:lumOff val="0"/>
            <a:alphaOff val="0"/>
          </a:schemeClr>
        </a:solidFill>
        <a:ln w="1905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92" tIns="215900" rIns="95292" bIns="215900" numCol="1" spcCol="1270" anchor="ctr" anchorCtr="0">
          <a:noAutofit/>
        </a:bodyPr>
        <a:lstStyle/>
        <a:p>
          <a:pPr marL="0" lvl="0" indent="0" algn="l" defTabSz="755650">
            <a:lnSpc>
              <a:spcPct val="90000"/>
            </a:lnSpc>
            <a:spcBef>
              <a:spcPct val="0"/>
            </a:spcBef>
            <a:spcAft>
              <a:spcPct val="35000"/>
            </a:spcAft>
            <a:buNone/>
          </a:pPr>
          <a:r>
            <a:rPr lang="en-US" sz="1700" kern="1200"/>
            <a:t>The Decision Situation (~10 Minutes)</a:t>
          </a:r>
        </a:p>
      </dsp:txBody>
      <dsp:txXfrm>
        <a:off x="1565910" y="2631"/>
        <a:ext cx="4697730" cy="7752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06ABA5-66C3-E94D-9C61-755FC4A266B1}">
      <dsp:nvSpPr>
        <dsp:cNvPr id="0" name=""/>
        <dsp:cNvSpPr/>
      </dsp:nvSpPr>
      <dsp:spPr>
        <a:xfrm>
          <a:off x="0" y="4726615"/>
          <a:ext cx="1565910" cy="775440"/>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368" tIns="192024" rIns="111368" bIns="192024" numCol="1" spcCol="1270" anchor="ctr" anchorCtr="0">
          <a:noAutofit/>
        </a:bodyPr>
        <a:lstStyle/>
        <a:p>
          <a:pPr marL="0" lvl="0" indent="0" algn="ctr" defTabSz="1200150">
            <a:lnSpc>
              <a:spcPct val="90000"/>
            </a:lnSpc>
            <a:spcBef>
              <a:spcPct val="0"/>
            </a:spcBef>
            <a:spcAft>
              <a:spcPct val="35000"/>
            </a:spcAft>
            <a:buNone/>
          </a:pPr>
          <a:r>
            <a:rPr lang="en-US" sz="2700" kern="1200"/>
            <a:t>Step 10</a:t>
          </a:r>
        </a:p>
      </dsp:txBody>
      <dsp:txXfrm>
        <a:off x="0" y="4726615"/>
        <a:ext cx="1565910" cy="775440"/>
      </dsp:txXfrm>
    </dsp:sp>
    <dsp:sp modelId="{E6F62075-D4DA-7C43-BCCB-026F1F3579B6}">
      <dsp:nvSpPr>
        <dsp:cNvPr id="0" name=""/>
        <dsp:cNvSpPr/>
      </dsp:nvSpPr>
      <dsp:spPr>
        <a:xfrm>
          <a:off x="1565910" y="4726615"/>
          <a:ext cx="4697730" cy="775440"/>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92" tIns="241300" rIns="95292" bIns="241300" numCol="1" spcCol="1270" anchor="ctr" anchorCtr="0">
          <a:noAutofit/>
        </a:bodyPr>
        <a:lstStyle/>
        <a:p>
          <a:pPr marL="0" lvl="0" indent="0" algn="l" defTabSz="844550">
            <a:lnSpc>
              <a:spcPct val="90000"/>
            </a:lnSpc>
            <a:spcBef>
              <a:spcPct val="0"/>
            </a:spcBef>
            <a:spcAft>
              <a:spcPct val="35000"/>
            </a:spcAft>
            <a:buNone/>
          </a:pPr>
          <a:r>
            <a:rPr lang="en-US" sz="1900" kern="1200"/>
            <a:t>Evaluate First-Step Actions (15 minutes)</a:t>
          </a:r>
        </a:p>
      </dsp:txBody>
      <dsp:txXfrm>
        <a:off x="1565910" y="4726615"/>
        <a:ext cx="4697730" cy="775440"/>
      </dsp:txXfrm>
    </dsp:sp>
    <dsp:sp modelId="{257D1AA6-B185-6544-9662-7F025C116C78}">
      <dsp:nvSpPr>
        <dsp:cNvPr id="0" name=""/>
        <dsp:cNvSpPr/>
      </dsp:nvSpPr>
      <dsp:spPr>
        <a:xfrm rot="10800000">
          <a:off x="0" y="3545619"/>
          <a:ext cx="1565910" cy="1192627"/>
        </a:xfrm>
        <a:prstGeom prst="upArrowCallout">
          <a:avLst>
            <a:gd name="adj1" fmla="val 5000"/>
            <a:gd name="adj2" fmla="val 10000"/>
            <a:gd name="adj3" fmla="val 15000"/>
            <a:gd name="adj4" fmla="val 64977"/>
          </a:avLst>
        </a:prstGeom>
        <a:solidFill>
          <a:schemeClr val="accent2">
            <a:hueOff val="1610903"/>
            <a:satOff val="-4623"/>
            <a:lumOff val="-7402"/>
            <a:alphaOff val="0"/>
          </a:schemeClr>
        </a:solidFill>
        <a:ln w="19050" cap="flat" cmpd="sng" algn="ctr">
          <a:solidFill>
            <a:schemeClr val="accent2">
              <a:hueOff val="1610903"/>
              <a:satOff val="-4623"/>
              <a:lumOff val="-74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368" tIns="192024" rIns="111368" bIns="192024" numCol="1" spcCol="1270" anchor="ctr" anchorCtr="0">
          <a:noAutofit/>
        </a:bodyPr>
        <a:lstStyle/>
        <a:p>
          <a:pPr marL="0" lvl="0" indent="0" algn="ctr" defTabSz="1200150">
            <a:lnSpc>
              <a:spcPct val="90000"/>
            </a:lnSpc>
            <a:spcBef>
              <a:spcPct val="0"/>
            </a:spcBef>
            <a:spcAft>
              <a:spcPct val="35000"/>
            </a:spcAft>
            <a:buNone/>
          </a:pPr>
          <a:r>
            <a:rPr lang="en-US" sz="2700" kern="1200"/>
            <a:t>Step 9</a:t>
          </a:r>
        </a:p>
      </dsp:txBody>
      <dsp:txXfrm rot="-10800000">
        <a:off x="0" y="3545619"/>
        <a:ext cx="1565910" cy="775208"/>
      </dsp:txXfrm>
    </dsp:sp>
    <dsp:sp modelId="{77BA2D2B-168B-0F46-AA9A-21F392CA25F3}">
      <dsp:nvSpPr>
        <dsp:cNvPr id="0" name=""/>
        <dsp:cNvSpPr/>
      </dsp:nvSpPr>
      <dsp:spPr>
        <a:xfrm>
          <a:off x="1565910" y="3545619"/>
          <a:ext cx="4697730" cy="775208"/>
        </a:xfrm>
        <a:prstGeom prst="rect">
          <a:avLst/>
        </a:prstGeom>
        <a:solidFill>
          <a:schemeClr val="accent2">
            <a:tint val="40000"/>
            <a:alpha val="90000"/>
            <a:hueOff val="1683681"/>
            <a:satOff val="-15558"/>
            <a:lumOff val="-1754"/>
            <a:alphaOff val="0"/>
          </a:schemeClr>
        </a:solidFill>
        <a:ln w="19050" cap="flat" cmpd="sng" algn="ctr">
          <a:solidFill>
            <a:schemeClr val="accent2">
              <a:tint val="40000"/>
              <a:alpha val="90000"/>
              <a:hueOff val="1683681"/>
              <a:satOff val="-15558"/>
              <a:lumOff val="-175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92" tIns="241300" rIns="95292" bIns="241300" numCol="1" spcCol="1270" anchor="ctr" anchorCtr="0">
          <a:noAutofit/>
        </a:bodyPr>
        <a:lstStyle/>
        <a:p>
          <a:pPr marL="0" lvl="0" indent="0" algn="l" defTabSz="844550">
            <a:lnSpc>
              <a:spcPct val="90000"/>
            </a:lnSpc>
            <a:spcBef>
              <a:spcPct val="0"/>
            </a:spcBef>
            <a:spcAft>
              <a:spcPct val="35000"/>
            </a:spcAft>
            <a:buNone/>
          </a:pPr>
          <a:r>
            <a:rPr lang="en-US" sz="1900" kern="1200"/>
            <a:t>Outcome Scenario Quality (15 minutes)</a:t>
          </a:r>
        </a:p>
      </dsp:txBody>
      <dsp:txXfrm>
        <a:off x="1565910" y="3545619"/>
        <a:ext cx="4697730" cy="775208"/>
      </dsp:txXfrm>
    </dsp:sp>
    <dsp:sp modelId="{BDE8F237-364E-BE42-956C-E3533A291133}">
      <dsp:nvSpPr>
        <dsp:cNvPr id="0" name=""/>
        <dsp:cNvSpPr/>
      </dsp:nvSpPr>
      <dsp:spPr>
        <a:xfrm rot="10800000">
          <a:off x="0" y="2364623"/>
          <a:ext cx="1565910" cy="1192627"/>
        </a:xfrm>
        <a:prstGeom prst="upArrowCallout">
          <a:avLst>
            <a:gd name="adj1" fmla="val 5000"/>
            <a:gd name="adj2" fmla="val 10000"/>
            <a:gd name="adj3" fmla="val 15000"/>
            <a:gd name="adj4" fmla="val 64977"/>
          </a:avLst>
        </a:prstGeom>
        <a:solidFill>
          <a:schemeClr val="accent2">
            <a:hueOff val="3221806"/>
            <a:satOff val="-9246"/>
            <a:lumOff val="-14805"/>
            <a:alphaOff val="0"/>
          </a:schemeClr>
        </a:solidFill>
        <a:ln w="19050" cap="flat" cmpd="sng" algn="ctr">
          <a:solidFill>
            <a:schemeClr val="accent2">
              <a:hueOff val="3221806"/>
              <a:satOff val="-9246"/>
              <a:lumOff val="-1480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368" tIns="192024" rIns="111368" bIns="192024" numCol="1" spcCol="1270" anchor="ctr" anchorCtr="0">
          <a:noAutofit/>
        </a:bodyPr>
        <a:lstStyle/>
        <a:p>
          <a:pPr marL="0" lvl="0" indent="0" algn="ctr" defTabSz="1200150">
            <a:lnSpc>
              <a:spcPct val="90000"/>
            </a:lnSpc>
            <a:spcBef>
              <a:spcPct val="0"/>
            </a:spcBef>
            <a:spcAft>
              <a:spcPct val="35000"/>
            </a:spcAft>
            <a:buNone/>
          </a:pPr>
          <a:r>
            <a:rPr lang="en-US" sz="2700" kern="1200"/>
            <a:t>Step 8</a:t>
          </a:r>
        </a:p>
      </dsp:txBody>
      <dsp:txXfrm rot="-10800000">
        <a:off x="0" y="2364623"/>
        <a:ext cx="1565910" cy="775208"/>
      </dsp:txXfrm>
    </dsp:sp>
    <dsp:sp modelId="{AC9F30E7-6445-C14E-912B-857031E714D8}">
      <dsp:nvSpPr>
        <dsp:cNvPr id="0" name=""/>
        <dsp:cNvSpPr/>
      </dsp:nvSpPr>
      <dsp:spPr>
        <a:xfrm>
          <a:off x="1565910" y="2364623"/>
          <a:ext cx="4697730" cy="775208"/>
        </a:xfrm>
        <a:prstGeom prst="rect">
          <a:avLst/>
        </a:prstGeom>
        <a:solidFill>
          <a:schemeClr val="accent2">
            <a:tint val="40000"/>
            <a:alpha val="90000"/>
            <a:hueOff val="3367362"/>
            <a:satOff val="-31116"/>
            <a:lumOff val="-3508"/>
            <a:alphaOff val="0"/>
          </a:schemeClr>
        </a:solidFill>
        <a:ln w="19050" cap="flat" cmpd="sng" algn="ctr">
          <a:solidFill>
            <a:schemeClr val="accent2">
              <a:tint val="40000"/>
              <a:alpha val="90000"/>
              <a:hueOff val="3367362"/>
              <a:satOff val="-31116"/>
              <a:lumOff val="-350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92" tIns="241300" rIns="95292" bIns="241300" numCol="1" spcCol="1270" anchor="ctr" anchorCtr="0">
          <a:noAutofit/>
        </a:bodyPr>
        <a:lstStyle/>
        <a:p>
          <a:pPr marL="0" lvl="0" indent="0" algn="l" defTabSz="844550">
            <a:lnSpc>
              <a:spcPct val="90000"/>
            </a:lnSpc>
            <a:spcBef>
              <a:spcPct val="0"/>
            </a:spcBef>
            <a:spcAft>
              <a:spcPct val="35000"/>
            </a:spcAft>
            <a:buNone/>
          </a:pPr>
          <a:r>
            <a:rPr lang="en-US" sz="1900" kern="1200"/>
            <a:t>Outcome Scenarios Key Facts (30 minutes)</a:t>
          </a:r>
        </a:p>
      </dsp:txBody>
      <dsp:txXfrm>
        <a:off x="1565910" y="2364623"/>
        <a:ext cx="4697730" cy="775208"/>
      </dsp:txXfrm>
    </dsp:sp>
    <dsp:sp modelId="{AB2DCB81-9134-9E4F-A4F5-D8B5677732BC}">
      <dsp:nvSpPr>
        <dsp:cNvPr id="0" name=""/>
        <dsp:cNvSpPr/>
      </dsp:nvSpPr>
      <dsp:spPr>
        <a:xfrm rot="10800000">
          <a:off x="0" y="1183627"/>
          <a:ext cx="1565910" cy="1192627"/>
        </a:xfrm>
        <a:prstGeom prst="upArrowCallout">
          <a:avLst>
            <a:gd name="adj1" fmla="val 5000"/>
            <a:gd name="adj2" fmla="val 10000"/>
            <a:gd name="adj3" fmla="val 15000"/>
            <a:gd name="adj4" fmla="val 64977"/>
          </a:avLst>
        </a:prstGeom>
        <a:solidFill>
          <a:schemeClr val="accent2">
            <a:hueOff val="4832709"/>
            <a:satOff val="-13870"/>
            <a:lumOff val="-22207"/>
            <a:alphaOff val="0"/>
          </a:schemeClr>
        </a:solidFill>
        <a:ln w="19050" cap="flat" cmpd="sng" algn="ctr">
          <a:solidFill>
            <a:schemeClr val="accent2">
              <a:hueOff val="4832709"/>
              <a:satOff val="-13870"/>
              <a:lumOff val="-2220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368" tIns="192024" rIns="111368" bIns="192024" numCol="1" spcCol="1270" anchor="ctr" anchorCtr="0">
          <a:noAutofit/>
        </a:bodyPr>
        <a:lstStyle/>
        <a:p>
          <a:pPr marL="0" lvl="0" indent="0" algn="ctr" defTabSz="1200150">
            <a:lnSpc>
              <a:spcPct val="90000"/>
            </a:lnSpc>
            <a:spcBef>
              <a:spcPct val="0"/>
            </a:spcBef>
            <a:spcAft>
              <a:spcPct val="35000"/>
            </a:spcAft>
            <a:buNone/>
          </a:pPr>
          <a:r>
            <a:rPr lang="en-US" sz="2700" kern="1200"/>
            <a:t>Step 7</a:t>
          </a:r>
        </a:p>
      </dsp:txBody>
      <dsp:txXfrm rot="-10800000">
        <a:off x="0" y="1183627"/>
        <a:ext cx="1565910" cy="775208"/>
      </dsp:txXfrm>
    </dsp:sp>
    <dsp:sp modelId="{4BFB2BE1-395B-9B40-9E8A-38660384949E}">
      <dsp:nvSpPr>
        <dsp:cNvPr id="0" name=""/>
        <dsp:cNvSpPr/>
      </dsp:nvSpPr>
      <dsp:spPr>
        <a:xfrm>
          <a:off x="1565910" y="1183627"/>
          <a:ext cx="4697730" cy="775208"/>
        </a:xfrm>
        <a:prstGeom prst="rect">
          <a:avLst/>
        </a:prstGeom>
        <a:solidFill>
          <a:schemeClr val="accent2">
            <a:tint val="40000"/>
            <a:alpha val="90000"/>
            <a:hueOff val="5051043"/>
            <a:satOff val="-46674"/>
            <a:lumOff val="-5261"/>
            <a:alphaOff val="0"/>
          </a:schemeClr>
        </a:solidFill>
        <a:ln w="19050" cap="flat" cmpd="sng" algn="ctr">
          <a:solidFill>
            <a:schemeClr val="accent2">
              <a:tint val="40000"/>
              <a:alpha val="90000"/>
              <a:hueOff val="5051043"/>
              <a:satOff val="-46674"/>
              <a:lumOff val="-52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92" tIns="241300" rIns="95292" bIns="241300" numCol="1" spcCol="1270" anchor="ctr" anchorCtr="0">
          <a:noAutofit/>
        </a:bodyPr>
        <a:lstStyle/>
        <a:p>
          <a:pPr marL="0" lvl="0" indent="0" algn="l" defTabSz="844550">
            <a:lnSpc>
              <a:spcPct val="90000"/>
            </a:lnSpc>
            <a:spcBef>
              <a:spcPct val="0"/>
            </a:spcBef>
            <a:spcAft>
              <a:spcPct val="35000"/>
            </a:spcAft>
            <a:buNone/>
          </a:pPr>
          <a:r>
            <a:rPr lang="en-US" sz="1900" kern="1200"/>
            <a:t>Possible Outcome Scenarios (20 minutes)</a:t>
          </a:r>
        </a:p>
      </dsp:txBody>
      <dsp:txXfrm>
        <a:off x="1565910" y="1183627"/>
        <a:ext cx="4697730" cy="775208"/>
      </dsp:txXfrm>
    </dsp:sp>
    <dsp:sp modelId="{DD5A7475-B9C5-D44A-A8AE-3ED1C6F6B7D0}">
      <dsp:nvSpPr>
        <dsp:cNvPr id="0" name=""/>
        <dsp:cNvSpPr/>
      </dsp:nvSpPr>
      <dsp:spPr>
        <a:xfrm rot="10800000">
          <a:off x="0" y="2631"/>
          <a:ext cx="1565910" cy="1192627"/>
        </a:xfrm>
        <a:prstGeom prst="upArrowCallout">
          <a:avLst>
            <a:gd name="adj1" fmla="val 5000"/>
            <a:gd name="adj2" fmla="val 10000"/>
            <a:gd name="adj3" fmla="val 15000"/>
            <a:gd name="adj4" fmla="val 64977"/>
          </a:avLst>
        </a:prstGeom>
        <a:solidFill>
          <a:schemeClr val="accent2">
            <a:hueOff val="6443612"/>
            <a:satOff val="-18493"/>
            <a:lumOff val="-29609"/>
            <a:alphaOff val="0"/>
          </a:schemeClr>
        </a:solidFill>
        <a:ln w="19050" cap="flat" cmpd="sng" algn="ctr">
          <a:solidFill>
            <a:schemeClr val="accent2">
              <a:hueOff val="6443612"/>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1368" tIns="192024" rIns="111368" bIns="192024" numCol="1" spcCol="1270" anchor="ctr" anchorCtr="0">
          <a:noAutofit/>
        </a:bodyPr>
        <a:lstStyle/>
        <a:p>
          <a:pPr marL="0" lvl="0" indent="0" algn="ctr" defTabSz="1200150">
            <a:lnSpc>
              <a:spcPct val="90000"/>
            </a:lnSpc>
            <a:spcBef>
              <a:spcPct val="0"/>
            </a:spcBef>
            <a:spcAft>
              <a:spcPct val="35000"/>
            </a:spcAft>
            <a:buNone/>
          </a:pPr>
          <a:r>
            <a:rPr lang="en-US" sz="2700" kern="1200"/>
            <a:t>Step 6</a:t>
          </a:r>
        </a:p>
      </dsp:txBody>
      <dsp:txXfrm rot="-10800000">
        <a:off x="0" y="2631"/>
        <a:ext cx="1565910" cy="775208"/>
      </dsp:txXfrm>
    </dsp:sp>
    <dsp:sp modelId="{B40F3BDF-476B-1B46-9110-FBAF4865CFF4}">
      <dsp:nvSpPr>
        <dsp:cNvPr id="0" name=""/>
        <dsp:cNvSpPr/>
      </dsp:nvSpPr>
      <dsp:spPr>
        <a:xfrm>
          <a:off x="1565910" y="2631"/>
          <a:ext cx="4697730" cy="775208"/>
        </a:xfrm>
        <a:prstGeom prst="rect">
          <a:avLst/>
        </a:prstGeom>
        <a:solidFill>
          <a:schemeClr val="accent2">
            <a:tint val="40000"/>
            <a:alpha val="90000"/>
            <a:hueOff val="6734724"/>
            <a:satOff val="-62232"/>
            <a:lumOff val="-7015"/>
            <a:alphaOff val="0"/>
          </a:schemeClr>
        </a:solidFill>
        <a:ln w="19050" cap="flat" cmpd="sng" algn="ctr">
          <a:solidFill>
            <a:schemeClr val="accent2">
              <a:tint val="40000"/>
              <a:alpha val="90000"/>
              <a:hueOff val="6734724"/>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92" tIns="241300" rIns="95292" bIns="241300" numCol="1" spcCol="1270" anchor="ctr" anchorCtr="0">
          <a:noAutofit/>
        </a:bodyPr>
        <a:lstStyle/>
        <a:p>
          <a:pPr marL="0" lvl="0" indent="0" algn="l" defTabSz="844550">
            <a:lnSpc>
              <a:spcPct val="90000"/>
            </a:lnSpc>
            <a:spcBef>
              <a:spcPct val="0"/>
            </a:spcBef>
            <a:spcAft>
              <a:spcPct val="35000"/>
            </a:spcAft>
            <a:buNone/>
          </a:pPr>
          <a:r>
            <a:rPr lang="en-US" sz="1900" kern="1200"/>
            <a:t>Action Facts (15 minutes)</a:t>
          </a:r>
        </a:p>
      </dsp:txBody>
      <dsp:txXfrm>
        <a:off x="1565910" y="2631"/>
        <a:ext cx="4697730" cy="77520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C8E74-47C1-AF22-5600-0E4B059175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D2966C3-14A6-56C3-ABEF-2B740DCE52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6E8107F-34F9-45C6-23BF-1104008940BE}"/>
              </a:ext>
            </a:extLst>
          </p:cNvPr>
          <p:cNvSpPr>
            <a:spLocks noGrp="1"/>
          </p:cNvSpPr>
          <p:nvPr>
            <p:ph type="dt" sz="half" idx="10"/>
          </p:nvPr>
        </p:nvSpPr>
        <p:spPr/>
        <p:txBody>
          <a:bodyPr/>
          <a:lstStyle/>
          <a:p>
            <a:fld id="{47511249-3E4E-3748-821D-5ACC3F9B2C0A}" type="datetimeFigureOut">
              <a:rPr lang="en-US" smtClean="0"/>
              <a:t>10/22/26</a:t>
            </a:fld>
            <a:endParaRPr lang="en-US"/>
          </a:p>
        </p:txBody>
      </p:sp>
      <p:sp>
        <p:nvSpPr>
          <p:cNvPr id="5" name="Footer Placeholder 4">
            <a:extLst>
              <a:ext uri="{FF2B5EF4-FFF2-40B4-BE49-F238E27FC236}">
                <a16:creationId xmlns:a16="http://schemas.microsoft.com/office/drawing/2014/main" id="{15CF9063-45E1-8089-3A8B-5AC65C528B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046D61-6B63-7BD9-B4AF-96F91007D31D}"/>
              </a:ext>
            </a:extLst>
          </p:cNvPr>
          <p:cNvSpPr>
            <a:spLocks noGrp="1"/>
          </p:cNvSpPr>
          <p:nvPr>
            <p:ph type="sldNum" sz="quarter" idx="12"/>
          </p:nvPr>
        </p:nvSpPr>
        <p:spPr/>
        <p:txBody>
          <a:bodyPr/>
          <a:lstStyle/>
          <a:p>
            <a:fld id="{42BDF124-21D4-A64B-8482-2547C8A64267}" type="slidenum">
              <a:rPr lang="en-US" smtClean="0"/>
              <a:t>‹#›</a:t>
            </a:fld>
            <a:endParaRPr lang="en-US"/>
          </a:p>
        </p:txBody>
      </p:sp>
    </p:spTree>
    <p:extLst>
      <p:ext uri="{BB962C8B-B14F-4D97-AF65-F5344CB8AC3E}">
        <p14:creationId xmlns:p14="http://schemas.microsoft.com/office/powerpoint/2010/main" val="4120423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87B41-5FC2-99D7-6E5C-16B6128F46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EE7F8B-1253-8800-DFF0-3358A28831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1A13E6-8AB6-8BF9-4CED-D3713E9C309E}"/>
              </a:ext>
            </a:extLst>
          </p:cNvPr>
          <p:cNvSpPr>
            <a:spLocks noGrp="1"/>
          </p:cNvSpPr>
          <p:nvPr>
            <p:ph type="dt" sz="half" idx="10"/>
          </p:nvPr>
        </p:nvSpPr>
        <p:spPr/>
        <p:txBody>
          <a:bodyPr/>
          <a:lstStyle/>
          <a:p>
            <a:fld id="{47511249-3E4E-3748-821D-5ACC3F9B2C0A}" type="datetimeFigureOut">
              <a:rPr lang="en-US" smtClean="0"/>
              <a:t>10/22/26</a:t>
            </a:fld>
            <a:endParaRPr lang="en-US"/>
          </a:p>
        </p:txBody>
      </p:sp>
      <p:sp>
        <p:nvSpPr>
          <p:cNvPr id="5" name="Footer Placeholder 4">
            <a:extLst>
              <a:ext uri="{FF2B5EF4-FFF2-40B4-BE49-F238E27FC236}">
                <a16:creationId xmlns:a16="http://schemas.microsoft.com/office/drawing/2014/main" id="{38945E9C-1F65-E3AA-838D-7C0ECC3FEE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E9294C-E83B-0ADD-3D0B-D7C48A459FAA}"/>
              </a:ext>
            </a:extLst>
          </p:cNvPr>
          <p:cNvSpPr>
            <a:spLocks noGrp="1"/>
          </p:cNvSpPr>
          <p:nvPr>
            <p:ph type="sldNum" sz="quarter" idx="12"/>
          </p:nvPr>
        </p:nvSpPr>
        <p:spPr/>
        <p:txBody>
          <a:bodyPr/>
          <a:lstStyle/>
          <a:p>
            <a:fld id="{42BDF124-21D4-A64B-8482-2547C8A64267}" type="slidenum">
              <a:rPr lang="en-US" smtClean="0"/>
              <a:t>‹#›</a:t>
            </a:fld>
            <a:endParaRPr lang="en-US"/>
          </a:p>
        </p:txBody>
      </p:sp>
    </p:spTree>
    <p:extLst>
      <p:ext uri="{BB962C8B-B14F-4D97-AF65-F5344CB8AC3E}">
        <p14:creationId xmlns:p14="http://schemas.microsoft.com/office/powerpoint/2010/main" val="1971043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D886A-2FD1-B9BC-A594-0FB22BE9A17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F076073-D08B-CEBC-DF49-E04C307797F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A76314-44C9-97D7-F316-20463D7D0CE2}"/>
              </a:ext>
            </a:extLst>
          </p:cNvPr>
          <p:cNvSpPr>
            <a:spLocks noGrp="1"/>
          </p:cNvSpPr>
          <p:nvPr>
            <p:ph type="dt" sz="half" idx="10"/>
          </p:nvPr>
        </p:nvSpPr>
        <p:spPr/>
        <p:txBody>
          <a:bodyPr/>
          <a:lstStyle/>
          <a:p>
            <a:fld id="{47511249-3E4E-3748-821D-5ACC3F9B2C0A}" type="datetimeFigureOut">
              <a:rPr lang="en-US" smtClean="0"/>
              <a:t>10/22/26</a:t>
            </a:fld>
            <a:endParaRPr lang="en-US"/>
          </a:p>
        </p:txBody>
      </p:sp>
      <p:sp>
        <p:nvSpPr>
          <p:cNvPr id="5" name="Footer Placeholder 4">
            <a:extLst>
              <a:ext uri="{FF2B5EF4-FFF2-40B4-BE49-F238E27FC236}">
                <a16:creationId xmlns:a16="http://schemas.microsoft.com/office/drawing/2014/main" id="{3A48B7C8-A12E-CEE0-71FB-C859019D75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842AB9-0444-C176-7B58-E438D7B6D97B}"/>
              </a:ext>
            </a:extLst>
          </p:cNvPr>
          <p:cNvSpPr>
            <a:spLocks noGrp="1"/>
          </p:cNvSpPr>
          <p:nvPr>
            <p:ph type="sldNum" sz="quarter" idx="12"/>
          </p:nvPr>
        </p:nvSpPr>
        <p:spPr/>
        <p:txBody>
          <a:bodyPr/>
          <a:lstStyle/>
          <a:p>
            <a:fld id="{42BDF124-21D4-A64B-8482-2547C8A64267}" type="slidenum">
              <a:rPr lang="en-US" smtClean="0"/>
              <a:t>‹#›</a:t>
            </a:fld>
            <a:endParaRPr lang="en-US"/>
          </a:p>
        </p:txBody>
      </p:sp>
    </p:spTree>
    <p:extLst>
      <p:ext uri="{BB962C8B-B14F-4D97-AF65-F5344CB8AC3E}">
        <p14:creationId xmlns:p14="http://schemas.microsoft.com/office/powerpoint/2010/main" val="2998665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36EA6-2861-36D7-8752-EF0D43A24B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28B734-0D29-F2CC-A673-E2825F24B4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5BAF501-5D76-DB82-E4C4-1360A00CC5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C8FE4B2-8ADD-9B97-C210-17BC1091EEEE}"/>
              </a:ext>
            </a:extLst>
          </p:cNvPr>
          <p:cNvSpPr>
            <a:spLocks noGrp="1"/>
          </p:cNvSpPr>
          <p:nvPr>
            <p:ph type="dt" sz="half" idx="10"/>
          </p:nvPr>
        </p:nvSpPr>
        <p:spPr/>
        <p:txBody>
          <a:bodyPr/>
          <a:lstStyle/>
          <a:p>
            <a:fld id="{47511249-3E4E-3748-821D-5ACC3F9B2C0A}" type="datetimeFigureOut">
              <a:rPr lang="en-US" smtClean="0"/>
              <a:t>10/22/26</a:t>
            </a:fld>
            <a:endParaRPr lang="en-US"/>
          </a:p>
        </p:txBody>
      </p:sp>
      <p:sp>
        <p:nvSpPr>
          <p:cNvPr id="6" name="Footer Placeholder 5">
            <a:extLst>
              <a:ext uri="{FF2B5EF4-FFF2-40B4-BE49-F238E27FC236}">
                <a16:creationId xmlns:a16="http://schemas.microsoft.com/office/drawing/2014/main" id="{145E8562-F249-6C15-2109-CC3021C0DF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87A3A6-7F38-8864-DF57-B9FD0DD2DC52}"/>
              </a:ext>
            </a:extLst>
          </p:cNvPr>
          <p:cNvSpPr>
            <a:spLocks noGrp="1"/>
          </p:cNvSpPr>
          <p:nvPr>
            <p:ph type="sldNum" sz="quarter" idx="12"/>
          </p:nvPr>
        </p:nvSpPr>
        <p:spPr/>
        <p:txBody>
          <a:bodyPr/>
          <a:lstStyle/>
          <a:p>
            <a:fld id="{42BDF124-21D4-A64B-8482-2547C8A64267}" type="slidenum">
              <a:rPr lang="en-US" smtClean="0"/>
              <a:t>‹#›</a:t>
            </a:fld>
            <a:endParaRPr lang="en-US"/>
          </a:p>
        </p:txBody>
      </p:sp>
    </p:spTree>
    <p:extLst>
      <p:ext uri="{BB962C8B-B14F-4D97-AF65-F5344CB8AC3E}">
        <p14:creationId xmlns:p14="http://schemas.microsoft.com/office/powerpoint/2010/main" val="113219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21612-B982-1ADD-FB1D-1BA80075A58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5C7FFB4-0D3D-D0F3-BB7B-7D442A925B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66E4421-97B7-278F-54CD-9C00D62DD63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EBB27FD-4811-9C8A-B6FD-492404052A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016EAE-8E8F-A210-0CDD-844BCF481F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8E7909-3569-6BFA-FB0D-82E2288FB6A9}"/>
              </a:ext>
            </a:extLst>
          </p:cNvPr>
          <p:cNvSpPr>
            <a:spLocks noGrp="1"/>
          </p:cNvSpPr>
          <p:nvPr>
            <p:ph type="dt" sz="half" idx="10"/>
          </p:nvPr>
        </p:nvSpPr>
        <p:spPr/>
        <p:txBody>
          <a:bodyPr/>
          <a:lstStyle/>
          <a:p>
            <a:fld id="{47511249-3E4E-3748-821D-5ACC3F9B2C0A}" type="datetimeFigureOut">
              <a:rPr lang="en-US" smtClean="0"/>
              <a:t>10/22/26</a:t>
            </a:fld>
            <a:endParaRPr lang="en-US"/>
          </a:p>
        </p:txBody>
      </p:sp>
      <p:sp>
        <p:nvSpPr>
          <p:cNvPr id="8" name="Footer Placeholder 7">
            <a:extLst>
              <a:ext uri="{FF2B5EF4-FFF2-40B4-BE49-F238E27FC236}">
                <a16:creationId xmlns:a16="http://schemas.microsoft.com/office/drawing/2014/main" id="{F86C2A05-8266-9E5F-F881-83B6390496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5AF7ADB-C7C1-4436-D435-0F3D71066B1B}"/>
              </a:ext>
            </a:extLst>
          </p:cNvPr>
          <p:cNvSpPr>
            <a:spLocks noGrp="1"/>
          </p:cNvSpPr>
          <p:nvPr>
            <p:ph type="sldNum" sz="quarter" idx="12"/>
          </p:nvPr>
        </p:nvSpPr>
        <p:spPr/>
        <p:txBody>
          <a:bodyPr/>
          <a:lstStyle/>
          <a:p>
            <a:fld id="{42BDF124-21D4-A64B-8482-2547C8A64267}" type="slidenum">
              <a:rPr lang="en-US" smtClean="0"/>
              <a:t>‹#›</a:t>
            </a:fld>
            <a:endParaRPr lang="en-US"/>
          </a:p>
        </p:txBody>
      </p:sp>
    </p:spTree>
    <p:extLst>
      <p:ext uri="{BB962C8B-B14F-4D97-AF65-F5344CB8AC3E}">
        <p14:creationId xmlns:p14="http://schemas.microsoft.com/office/powerpoint/2010/main" val="1511267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D7DD4-C97D-6914-49FC-E07503A26FB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2DD4040-52F6-9EC7-1A58-E65A0F977CAC}"/>
              </a:ext>
            </a:extLst>
          </p:cNvPr>
          <p:cNvSpPr>
            <a:spLocks noGrp="1"/>
          </p:cNvSpPr>
          <p:nvPr>
            <p:ph type="dt" sz="half" idx="10"/>
          </p:nvPr>
        </p:nvSpPr>
        <p:spPr/>
        <p:txBody>
          <a:bodyPr/>
          <a:lstStyle/>
          <a:p>
            <a:fld id="{47511249-3E4E-3748-821D-5ACC3F9B2C0A}" type="datetimeFigureOut">
              <a:rPr lang="en-US" smtClean="0"/>
              <a:t>10/22/26</a:t>
            </a:fld>
            <a:endParaRPr lang="en-US"/>
          </a:p>
        </p:txBody>
      </p:sp>
      <p:sp>
        <p:nvSpPr>
          <p:cNvPr id="4" name="Footer Placeholder 3">
            <a:extLst>
              <a:ext uri="{FF2B5EF4-FFF2-40B4-BE49-F238E27FC236}">
                <a16:creationId xmlns:a16="http://schemas.microsoft.com/office/drawing/2014/main" id="{3624D6BF-CF2C-9A22-601C-0ACFFF591CE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A3BC5E6-0E01-6792-BBD4-767A4FDBEB37}"/>
              </a:ext>
            </a:extLst>
          </p:cNvPr>
          <p:cNvSpPr>
            <a:spLocks noGrp="1"/>
          </p:cNvSpPr>
          <p:nvPr>
            <p:ph type="sldNum" sz="quarter" idx="12"/>
          </p:nvPr>
        </p:nvSpPr>
        <p:spPr/>
        <p:txBody>
          <a:bodyPr/>
          <a:lstStyle/>
          <a:p>
            <a:fld id="{42BDF124-21D4-A64B-8482-2547C8A64267}" type="slidenum">
              <a:rPr lang="en-US" smtClean="0"/>
              <a:t>‹#›</a:t>
            </a:fld>
            <a:endParaRPr lang="en-US"/>
          </a:p>
        </p:txBody>
      </p:sp>
    </p:spTree>
    <p:extLst>
      <p:ext uri="{BB962C8B-B14F-4D97-AF65-F5344CB8AC3E}">
        <p14:creationId xmlns:p14="http://schemas.microsoft.com/office/powerpoint/2010/main" val="1915973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850DB1-B0F0-9F32-26B6-907C180BF52C}"/>
              </a:ext>
            </a:extLst>
          </p:cNvPr>
          <p:cNvSpPr>
            <a:spLocks noGrp="1"/>
          </p:cNvSpPr>
          <p:nvPr>
            <p:ph type="dt" sz="half" idx="10"/>
          </p:nvPr>
        </p:nvSpPr>
        <p:spPr/>
        <p:txBody>
          <a:bodyPr/>
          <a:lstStyle/>
          <a:p>
            <a:fld id="{47511249-3E4E-3748-821D-5ACC3F9B2C0A}" type="datetimeFigureOut">
              <a:rPr lang="en-US" smtClean="0"/>
              <a:t>10/22/26</a:t>
            </a:fld>
            <a:endParaRPr lang="en-US"/>
          </a:p>
        </p:txBody>
      </p:sp>
      <p:sp>
        <p:nvSpPr>
          <p:cNvPr id="3" name="Footer Placeholder 2">
            <a:extLst>
              <a:ext uri="{FF2B5EF4-FFF2-40B4-BE49-F238E27FC236}">
                <a16:creationId xmlns:a16="http://schemas.microsoft.com/office/drawing/2014/main" id="{AA1B260D-92D8-8A4D-154D-BF6A5987C3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529610-7C42-E0F7-8652-153304C22790}"/>
              </a:ext>
            </a:extLst>
          </p:cNvPr>
          <p:cNvSpPr>
            <a:spLocks noGrp="1"/>
          </p:cNvSpPr>
          <p:nvPr>
            <p:ph type="sldNum" sz="quarter" idx="12"/>
          </p:nvPr>
        </p:nvSpPr>
        <p:spPr/>
        <p:txBody>
          <a:bodyPr/>
          <a:lstStyle/>
          <a:p>
            <a:fld id="{42BDF124-21D4-A64B-8482-2547C8A64267}" type="slidenum">
              <a:rPr lang="en-US" smtClean="0"/>
              <a:t>‹#›</a:t>
            </a:fld>
            <a:endParaRPr lang="en-US"/>
          </a:p>
        </p:txBody>
      </p:sp>
    </p:spTree>
    <p:extLst>
      <p:ext uri="{BB962C8B-B14F-4D97-AF65-F5344CB8AC3E}">
        <p14:creationId xmlns:p14="http://schemas.microsoft.com/office/powerpoint/2010/main" val="2296408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159ED-27D8-A7E2-6E07-D6AADBEAEB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4BD6568-F2CA-0C5B-3F35-E6DFDA7A06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E0B6D3B-247E-117F-FD60-2B84A3032D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2B6BA9-55ED-06B2-26E5-A67DC2312FA0}"/>
              </a:ext>
            </a:extLst>
          </p:cNvPr>
          <p:cNvSpPr>
            <a:spLocks noGrp="1"/>
          </p:cNvSpPr>
          <p:nvPr>
            <p:ph type="dt" sz="half" idx="10"/>
          </p:nvPr>
        </p:nvSpPr>
        <p:spPr/>
        <p:txBody>
          <a:bodyPr/>
          <a:lstStyle/>
          <a:p>
            <a:fld id="{47511249-3E4E-3748-821D-5ACC3F9B2C0A}" type="datetimeFigureOut">
              <a:rPr lang="en-US" smtClean="0"/>
              <a:t>10/22/26</a:t>
            </a:fld>
            <a:endParaRPr lang="en-US"/>
          </a:p>
        </p:txBody>
      </p:sp>
      <p:sp>
        <p:nvSpPr>
          <p:cNvPr id="6" name="Footer Placeholder 5">
            <a:extLst>
              <a:ext uri="{FF2B5EF4-FFF2-40B4-BE49-F238E27FC236}">
                <a16:creationId xmlns:a16="http://schemas.microsoft.com/office/drawing/2014/main" id="{45BF641C-DF97-E08F-5FD2-73B4ECE4E2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96A211-B0FE-284F-964D-CE6C5CA8082C}"/>
              </a:ext>
            </a:extLst>
          </p:cNvPr>
          <p:cNvSpPr>
            <a:spLocks noGrp="1"/>
          </p:cNvSpPr>
          <p:nvPr>
            <p:ph type="sldNum" sz="quarter" idx="12"/>
          </p:nvPr>
        </p:nvSpPr>
        <p:spPr/>
        <p:txBody>
          <a:bodyPr/>
          <a:lstStyle/>
          <a:p>
            <a:fld id="{42BDF124-21D4-A64B-8482-2547C8A64267}" type="slidenum">
              <a:rPr lang="en-US" smtClean="0"/>
              <a:t>‹#›</a:t>
            </a:fld>
            <a:endParaRPr lang="en-US"/>
          </a:p>
        </p:txBody>
      </p:sp>
    </p:spTree>
    <p:extLst>
      <p:ext uri="{BB962C8B-B14F-4D97-AF65-F5344CB8AC3E}">
        <p14:creationId xmlns:p14="http://schemas.microsoft.com/office/powerpoint/2010/main" val="34367546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4D0F1-75F6-010F-70EF-91917B4876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B5CF2-1DAA-965D-4CBB-4A0D29B3A2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38B2F2C-DBB7-C69F-8A8F-D09062D5A5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BDF235-EB7E-A47E-7514-E54DA48686E7}"/>
              </a:ext>
            </a:extLst>
          </p:cNvPr>
          <p:cNvSpPr>
            <a:spLocks noGrp="1"/>
          </p:cNvSpPr>
          <p:nvPr>
            <p:ph type="dt" sz="half" idx="10"/>
          </p:nvPr>
        </p:nvSpPr>
        <p:spPr/>
        <p:txBody>
          <a:bodyPr/>
          <a:lstStyle/>
          <a:p>
            <a:fld id="{47511249-3E4E-3748-821D-5ACC3F9B2C0A}" type="datetimeFigureOut">
              <a:rPr lang="en-US" smtClean="0"/>
              <a:t>10/22/26</a:t>
            </a:fld>
            <a:endParaRPr lang="en-US"/>
          </a:p>
        </p:txBody>
      </p:sp>
      <p:sp>
        <p:nvSpPr>
          <p:cNvPr id="6" name="Footer Placeholder 5">
            <a:extLst>
              <a:ext uri="{FF2B5EF4-FFF2-40B4-BE49-F238E27FC236}">
                <a16:creationId xmlns:a16="http://schemas.microsoft.com/office/drawing/2014/main" id="{6A8A5440-F18C-A808-4D06-A6885AFA3F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9B7FB6-80CE-924E-4435-4D52EB2A39A8}"/>
              </a:ext>
            </a:extLst>
          </p:cNvPr>
          <p:cNvSpPr>
            <a:spLocks noGrp="1"/>
          </p:cNvSpPr>
          <p:nvPr>
            <p:ph type="sldNum" sz="quarter" idx="12"/>
          </p:nvPr>
        </p:nvSpPr>
        <p:spPr/>
        <p:txBody>
          <a:bodyPr/>
          <a:lstStyle/>
          <a:p>
            <a:fld id="{42BDF124-21D4-A64B-8482-2547C8A64267}" type="slidenum">
              <a:rPr lang="en-US" smtClean="0"/>
              <a:t>‹#›</a:t>
            </a:fld>
            <a:endParaRPr lang="en-US"/>
          </a:p>
        </p:txBody>
      </p:sp>
    </p:spTree>
    <p:extLst>
      <p:ext uri="{BB962C8B-B14F-4D97-AF65-F5344CB8AC3E}">
        <p14:creationId xmlns:p14="http://schemas.microsoft.com/office/powerpoint/2010/main" val="2174851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D285C-4866-42D4-8844-148CCAD856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9A38C56-27ED-E3A8-CB6C-B639135750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81FF6D-267A-7EE2-7D1B-1DD899DCD308}"/>
              </a:ext>
            </a:extLst>
          </p:cNvPr>
          <p:cNvSpPr>
            <a:spLocks noGrp="1"/>
          </p:cNvSpPr>
          <p:nvPr>
            <p:ph type="dt" sz="half" idx="10"/>
          </p:nvPr>
        </p:nvSpPr>
        <p:spPr/>
        <p:txBody>
          <a:bodyPr/>
          <a:lstStyle/>
          <a:p>
            <a:fld id="{47511249-3E4E-3748-821D-5ACC3F9B2C0A}" type="datetimeFigureOut">
              <a:rPr lang="en-US" smtClean="0"/>
              <a:t>10/22/26</a:t>
            </a:fld>
            <a:endParaRPr lang="en-US"/>
          </a:p>
        </p:txBody>
      </p:sp>
      <p:sp>
        <p:nvSpPr>
          <p:cNvPr id="5" name="Footer Placeholder 4">
            <a:extLst>
              <a:ext uri="{FF2B5EF4-FFF2-40B4-BE49-F238E27FC236}">
                <a16:creationId xmlns:a16="http://schemas.microsoft.com/office/drawing/2014/main" id="{351BC85A-51DA-6D7D-5424-B33EEBA4C1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54C3EA-317B-7B6D-498E-2E5FD6512463}"/>
              </a:ext>
            </a:extLst>
          </p:cNvPr>
          <p:cNvSpPr>
            <a:spLocks noGrp="1"/>
          </p:cNvSpPr>
          <p:nvPr>
            <p:ph type="sldNum" sz="quarter" idx="12"/>
          </p:nvPr>
        </p:nvSpPr>
        <p:spPr/>
        <p:txBody>
          <a:bodyPr/>
          <a:lstStyle/>
          <a:p>
            <a:fld id="{42BDF124-21D4-A64B-8482-2547C8A64267}" type="slidenum">
              <a:rPr lang="en-US" smtClean="0"/>
              <a:t>‹#›</a:t>
            </a:fld>
            <a:endParaRPr lang="en-US"/>
          </a:p>
        </p:txBody>
      </p:sp>
    </p:spTree>
    <p:extLst>
      <p:ext uri="{BB962C8B-B14F-4D97-AF65-F5344CB8AC3E}">
        <p14:creationId xmlns:p14="http://schemas.microsoft.com/office/powerpoint/2010/main" val="332831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33B010-B03C-DF2E-C255-E3753E4BADC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2644A91-B9F0-C259-3969-55DC0DD3106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E010DD-35D2-AAF0-C65B-C0D3EED7A127}"/>
              </a:ext>
            </a:extLst>
          </p:cNvPr>
          <p:cNvSpPr>
            <a:spLocks noGrp="1"/>
          </p:cNvSpPr>
          <p:nvPr>
            <p:ph type="dt" sz="half" idx="10"/>
          </p:nvPr>
        </p:nvSpPr>
        <p:spPr/>
        <p:txBody>
          <a:bodyPr/>
          <a:lstStyle/>
          <a:p>
            <a:fld id="{47511249-3E4E-3748-821D-5ACC3F9B2C0A}" type="datetimeFigureOut">
              <a:rPr lang="en-US" smtClean="0"/>
              <a:t>10/22/26</a:t>
            </a:fld>
            <a:endParaRPr lang="en-US"/>
          </a:p>
        </p:txBody>
      </p:sp>
      <p:sp>
        <p:nvSpPr>
          <p:cNvPr id="5" name="Footer Placeholder 4">
            <a:extLst>
              <a:ext uri="{FF2B5EF4-FFF2-40B4-BE49-F238E27FC236}">
                <a16:creationId xmlns:a16="http://schemas.microsoft.com/office/drawing/2014/main" id="{E45A79AB-1D9E-8BB2-25DE-6024BA7E6C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3AF313-292E-8FAF-19C4-CB8D0ED1A90E}"/>
              </a:ext>
            </a:extLst>
          </p:cNvPr>
          <p:cNvSpPr>
            <a:spLocks noGrp="1"/>
          </p:cNvSpPr>
          <p:nvPr>
            <p:ph type="sldNum" sz="quarter" idx="12"/>
          </p:nvPr>
        </p:nvSpPr>
        <p:spPr/>
        <p:txBody>
          <a:bodyPr/>
          <a:lstStyle/>
          <a:p>
            <a:fld id="{42BDF124-21D4-A64B-8482-2547C8A64267}" type="slidenum">
              <a:rPr lang="en-US" smtClean="0"/>
              <a:t>‹#›</a:t>
            </a:fld>
            <a:endParaRPr lang="en-US"/>
          </a:p>
        </p:txBody>
      </p:sp>
    </p:spTree>
    <p:extLst>
      <p:ext uri="{BB962C8B-B14F-4D97-AF65-F5344CB8AC3E}">
        <p14:creationId xmlns:p14="http://schemas.microsoft.com/office/powerpoint/2010/main" val="13174350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E7504-B159-B691-3B3D-3EC0F40AA98D}"/>
              </a:ext>
            </a:extLst>
          </p:cNvPr>
          <p:cNvSpPr>
            <a:spLocks noGrp="1"/>
          </p:cNvSpPr>
          <p:nvPr>
            <p:ph type="title"/>
          </p:nvPr>
        </p:nvSpPr>
        <p:spPr>
          <a:xfrm>
            <a:off x="5707117" y="333594"/>
            <a:ext cx="6035566"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0A787367-E895-BEED-9AD3-5FDB008ED504}"/>
              </a:ext>
            </a:extLst>
          </p:cNvPr>
          <p:cNvSpPr>
            <a:spLocks noGrp="1"/>
          </p:cNvSpPr>
          <p:nvPr>
            <p:ph type="dt" sz="half" idx="10"/>
          </p:nvPr>
        </p:nvSpPr>
        <p:spPr/>
        <p:txBody>
          <a:bodyPr/>
          <a:lstStyle/>
          <a:p>
            <a:fld id="{351156EA-C64C-274A-AAF8-21681D23EF15}" type="datetimeFigureOut">
              <a:rPr lang="en-US" smtClean="0"/>
              <a:t>10/23/26</a:t>
            </a:fld>
            <a:endParaRPr lang="en-US"/>
          </a:p>
        </p:txBody>
      </p:sp>
      <p:sp>
        <p:nvSpPr>
          <p:cNvPr id="4" name="Footer Placeholder 3">
            <a:extLst>
              <a:ext uri="{FF2B5EF4-FFF2-40B4-BE49-F238E27FC236}">
                <a16:creationId xmlns:a16="http://schemas.microsoft.com/office/drawing/2014/main" id="{EA694BF2-FA92-38E9-1D95-4C51B60A2DB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3171F7B-5192-C6B8-C1A5-1E290F9D3E8C}"/>
              </a:ext>
            </a:extLst>
          </p:cNvPr>
          <p:cNvSpPr>
            <a:spLocks noGrp="1"/>
          </p:cNvSpPr>
          <p:nvPr>
            <p:ph type="sldNum" sz="quarter" idx="12"/>
          </p:nvPr>
        </p:nvSpPr>
        <p:spPr/>
        <p:txBody>
          <a:bodyPr/>
          <a:lstStyle/>
          <a:p>
            <a:fld id="{835337F0-FC76-9C43-873D-96EB284B516C}" type="slidenum">
              <a:rPr lang="en-US" smtClean="0"/>
              <a:t>‹#›</a:t>
            </a:fld>
            <a:endParaRPr lang="en-US"/>
          </a:p>
        </p:txBody>
      </p:sp>
      <p:sp>
        <p:nvSpPr>
          <p:cNvPr id="7" name="Picture Placeholder 6">
            <a:extLst>
              <a:ext uri="{FF2B5EF4-FFF2-40B4-BE49-F238E27FC236}">
                <a16:creationId xmlns:a16="http://schemas.microsoft.com/office/drawing/2014/main" id="{74C5928F-E378-4B9F-2E6E-1E286971A64A}"/>
              </a:ext>
            </a:extLst>
          </p:cNvPr>
          <p:cNvSpPr>
            <a:spLocks noGrp="1"/>
          </p:cNvSpPr>
          <p:nvPr>
            <p:ph type="pic" sz="quarter" idx="13"/>
          </p:nvPr>
        </p:nvSpPr>
        <p:spPr>
          <a:xfrm>
            <a:off x="0" y="1"/>
            <a:ext cx="5286375" cy="6858000"/>
          </a:xfrm>
        </p:spPr>
        <p:txBody>
          <a:bodyPr/>
          <a:lstStyle/>
          <a:p>
            <a:endParaRPr lang="en-US"/>
          </a:p>
        </p:txBody>
      </p:sp>
      <p:sp>
        <p:nvSpPr>
          <p:cNvPr id="9" name="Text Placeholder 8">
            <a:extLst>
              <a:ext uri="{FF2B5EF4-FFF2-40B4-BE49-F238E27FC236}">
                <a16:creationId xmlns:a16="http://schemas.microsoft.com/office/drawing/2014/main" id="{1DCE5EA1-238E-FA69-B53E-D545369DA63C}"/>
              </a:ext>
            </a:extLst>
          </p:cNvPr>
          <p:cNvSpPr>
            <a:spLocks noGrp="1"/>
          </p:cNvSpPr>
          <p:nvPr>
            <p:ph type="body" sz="quarter" idx="14"/>
          </p:nvPr>
        </p:nvSpPr>
        <p:spPr>
          <a:xfrm>
            <a:off x="5707117" y="1985854"/>
            <a:ext cx="6035565" cy="3752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2866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70E7F1-A594-FE27-40CE-765A61157C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099671C-E3A1-5EBB-623C-4D642C6892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20899F-80AF-8C39-D7BA-88AB6B0BFF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7511249-3E4E-3748-821D-5ACC3F9B2C0A}" type="datetimeFigureOut">
              <a:rPr lang="en-US" smtClean="0"/>
              <a:t>10/22/26</a:t>
            </a:fld>
            <a:endParaRPr lang="en-US"/>
          </a:p>
        </p:txBody>
      </p:sp>
      <p:sp>
        <p:nvSpPr>
          <p:cNvPr id="5" name="Footer Placeholder 4">
            <a:extLst>
              <a:ext uri="{FF2B5EF4-FFF2-40B4-BE49-F238E27FC236}">
                <a16:creationId xmlns:a16="http://schemas.microsoft.com/office/drawing/2014/main" id="{D51C3E33-99C9-89A9-D6D5-CE8FDF7C61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815B497-8996-C5D4-9397-F2E3876062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BDF124-21D4-A64B-8482-2547C8A64267}" type="slidenum">
              <a:rPr lang="en-US" smtClean="0"/>
              <a:t>‹#›</a:t>
            </a:fld>
            <a:endParaRPr lang="en-US"/>
          </a:p>
        </p:txBody>
      </p:sp>
    </p:spTree>
    <p:extLst>
      <p:ext uri="{BB962C8B-B14F-4D97-AF65-F5344CB8AC3E}">
        <p14:creationId xmlns:p14="http://schemas.microsoft.com/office/powerpoint/2010/main" val="4920993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C6A264FA-A15C-F5CF-E754-685FA864E470}"/>
              </a:ext>
            </a:extLst>
          </p:cNvPr>
          <p:cNvSpPr>
            <a:spLocks noGrp="1"/>
          </p:cNvSpPr>
          <p:nvPr>
            <p:ph type="ctrTitle"/>
          </p:nvPr>
        </p:nvSpPr>
        <p:spPr>
          <a:xfrm>
            <a:off x="3880430" y="583345"/>
            <a:ext cx="7160357" cy="4164820"/>
          </a:xfrm>
        </p:spPr>
        <p:txBody>
          <a:bodyPr anchor="t">
            <a:normAutofit/>
          </a:bodyPr>
          <a:lstStyle/>
          <a:p>
            <a:pPr algn="r"/>
            <a:r>
              <a:rPr lang="en-US" sz="7400" dirty="0">
                <a:solidFill>
                  <a:srgbClr val="FFFFFF"/>
                </a:solidFill>
              </a:rPr>
              <a:t>Getting To Decide!</a:t>
            </a:r>
          </a:p>
        </p:txBody>
      </p:sp>
      <p:sp>
        <p:nvSpPr>
          <p:cNvPr id="3" name="Subtitle 2">
            <a:extLst>
              <a:ext uri="{FF2B5EF4-FFF2-40B4-BE49-F238E27FC236}">
                <a16:creationId xmlns:a16="http://schemas.microsoft.com/office/drawing/2014/main" id="{F1D232BB-C877-B14D-8688-E49F23C453BF}"/>
              </a:ext>
            </a:extLst>
          </p:cNvPr>
          <p:cNvSpPr>
            <a:spLocks noGrp="1"/>
          </p:cNvSpPr>
          <p:nvPr>
            <p:ph type="subTitle" idx="1"/>
          </p:nvPr>
        </p:nvSpPr>
        <p:spPr>
          <a:xfrm>
            <a:off x="1208228" y="5972174"/>
            <a:ext cx="8578699" cy="504825"/>
          </a:xfrm>
        </p:spPr>
        <p:txBody>
          <a:bodyPr>
            <a:normAutofit/>
          </a:bodyPr>
          <a:lstStyle/>
          <a:p>
            <a:pPr algn="l"/>
            <a:r>
              <a:rPr lang="en-US" sz="2000" dirty="0">
                <a:solidFill>
                  <a:srgbClr val="FFFFFF"/>
                </a:solidFill>
              </a:rPr>
              <a:t>Jen </a:t>
            </a:r>
            <a:r>
              <a:rPr lang="en-US" sz="2000">
                <a:solidFill>
                  <a:srgbClr val="FFFFFF"/>
                </a:solidFill>
              </a:rPr>
              <a:t>Schellinck</a:t>
            </a:r>
            <a:r>
              <a:rPr lang="en-US" sz="2000" dirty="0">
                <a:solidFill>
                  <a:srgbClr val="FFFFFF"/>
                </a:solidFill>
              </a:rPr>
              <a:t>, </a:t>
            </a:r>
            <a:r>
              <a:rPr lang="en-US" sz="2000">
                <a:solidFill>
                  <a:srgbClr val="FFFFFF"/>
                </a:solidFill>
              </a:rPr>
              <a:t>Sysabee</a:t>
            </a:r>
            <a:r>
              <a:rPr lang="en-US" sz="2000" dirty="0">
                <a:solidFill>
                  <a:srgbClr val="FFFFFF"/>
                </a:solidFill>
              </a:rPr>
              <a:t>, March 2026</a:t>
            </a:r>
          </a:p>
        </p:txBody>
      </p:sp>
      <p:sp>
        <p:nvSpPr>
          <p:cNvPr id="10"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2"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4"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6" name="Straight Connector 1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8"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2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2"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4202179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Paints scrapings in a room">
            <a:extLst>
              <a:ext uri="{FF2B5EF4-FFF2-40B4-BE49-F238E27FC236}">
                <a16:creationId xmlns:a16="http://schemas.microsoft.com/office/drawing/2014/main" id="{978CCA0D-E47E-72DF-416C-7FEE015F60BF}"/>
              </a:ext>
            </a:extLst>
          </p:cNvPr>
          <p:cNvPicPr>
            <a:picLocks noChangeAspect="1"/>
          </p:cNvPicPr>
          <p:nvPr/>
        </p:nvPicPr>
        <p:blipFill>
          <a:blip r:embed="rId2">
            <a:duotone>
              <a:schemeClr val="accent1">
                <a:shade val="45000"/>
                <a:satMod val="135000"/>
              </a:schemeClr>
              <a:prstClr val="white"/>
            </a:duotone>
            <a:alphaModFix amt="35000"/>
          </a:blip>
          <a:srcRect t="15730"/>
          <a:stretch>
            <a:fillRect/>
          </a:stretch>
        </p:blipFill>
        <p:spPr>
          <a:xfrm>
            <a:off x="20" y="10"/>
            <a:ext cx="12191981" cy="6857989"/>
          </a:xfrm>
          <a:prstGeom prst="rect">
            <a:avLst/>
          </a:prstGeom>
        </p:spPr>
      </p:pic>
      <p:sp>
        <p:nvSpPr>
          <p:cNvPr id="3" name="Title 2">
            <a:extLst>
              <a:ext uri="{FF2B5EF4-FFF2-40B4-BE49-F238E27FC236}">
                <a16:creationId xmlns:a16="http://schemas.microsoft.com/office/drawing/2014/main" id="{267D31C6-D6E6-995F-1394-E0CF90F0222C}"/>
              </a:ext>
            </a:extLst>
          </p:cNvPr>
          <p:cNvSpPr>
            <a:spLocks noGrp="1"/>
          </p:cNvSpPr>
          <p:nvPr>
            <p:ph type="title"/>
          </p:nvPr>
        </p:nvSpPr>
        <p:spPr>
          <a:xfrm>
            <a:off x="3880430" y="583345"/>
            <a:ext cx="7160357" cy="4164820"/>
          </a:xfrm>
        </p:spPr>
        <p:txBody>
          <a:bodyPr vert="horz" lIns="91440" tIns="45720" rIns="91440" bIns="45720" rtlCol="0" anchor="t">
            <a:normAutofit/>
          </a:bodyPr>
          <a:lstStyle/>
          <a:p>
            <a:pPr algn="r"/>
            <a:r>
              <a:rPr lang="en-US" sz="8000">
                <a:solidFill>
                  <a:srgbClr val="FFFFFF"/>
                </a:solidFill>
              </a:rPr>
              <a:t>Workshop Housekeeping</a:t>
            </a:r>
          </a:p>
        </p:txBody>
      </p:sp>
      <p:sp>
        <p:nvSpPr>
          <p:cNvPr id="4" name="Text Placeholder 3">
            <a:extLst>
              <a:ext uri="{FF2B5EF4-FFF2-40B4-BE49-F238E27FC236}">
                <a16:creationId xmlns:a16="http://schemas.microsoft.com/office/drawing/2014/main" id="{FF4F8C1D-DB5D-B0E3-230F-9EB98027A52D}"/>
              </a:ext>
            </a:extLst>
          </p:cNvPr>
          <p:cNvSpPr>
            <a:spLocks noGrp="1"/>
          </p:cNvSpPr>
          <p:nvPr>
            <p:ph type="body" idx="1"/>
          </p:nvPr>
        </p:nvSpPr>
        <p:spPr>
          <a:xfrm>
            <a:off x="1208228" y="5972174"/>
            <a:ext cx="8578699" cy="504825"/>
          </a:xfrm>
        </p:spPr>
        <p:txBody>
          <a:bodyPr vert="horz" lIns="91440" tIns="45720" rIns="91440" bIns="45720" rtlCol="0">
            <a:normAutofit/>
          </a:bodyPr>
          <a:lstStyle/>
          <a:p>
            <a:endParaRPr lang="en-US" sz="2000">
              <a:solidFill>
                <a:srgbClr val="FFFFFF"/>
              </a:solidFill>
            </a:endParaRPr>
          </a:p>
        </p:txBody>
      </p:sp>
    </p:spTree>
    <p:extLst>
      <p:ext uri="{BB962C8B-B14F-4D97-AF65-F5344CB8AC3E}">
        <p14:creationId xmlns:p14="http://schemas.microsoft.com/office/powerpoint/2010/main" val="2930082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291470-BC65-4072-63C9-2E3C8F61B367}"/>
              </a:ext>
            </a:extLst>
          </p:cNvPr>
          <p:cNvSpPr>
            <a:spLocks noGrp="1"/>
          </p:cNvSpPr>
          <p:nvPr>
            <p:ph type="title"/>
          </p:nvPr>
        </p:nvSpPr>
        <p:spPr>
          <a:xfrm>
            <a:off x="838200" y="557189"/>
            <a:ext cx="3374136" cy="5567891"/>
          </a:xfrm>
        </p:spPr>
        <p:txBody>
          <a:bodyPr>
            <a:normAutofit/>
          </a:bodyPr>
          <a:lstStyle/>
          <a:p>
            <a:r>
              <a:rPr lang="en-US" sz="4000"/>
              <a:t>Housekeeping: Workshop Expectations and Suggestions</a:t>
            </a:r>
          </a:p>
        </p:txBody>
      </p:sp>
      <p:graphicFrame>
        <p:nvGraphicFramePr>
          <p:cNvPr id="5" name="Content Placeholder 2">
            <a:extLst>
              <a:ext uri="{FF2B5EF4-FFF2-40B4-BE49-F238E27FC236}">
                <a16:creationId xmlns:a16="http://schemas.microsoft.com/office/drawing/2014/main" id="{890EBACE-21ED-6FB6-0873-8061DD21D826}"/>
              </a:ext>
            </a:extLst>
          </p:cNvPr>
          <p:cNvGraphicFramePr>
            <a:graphicFrameLocks noGrp="1"/>
          </p:cNvGraphicFramePr>
          <p:nvPr>
            <p:ph idx="1"/>
            <p:extLst>
              <p:ext uri="{D42A27DB-BD31-4B8C-83A1-F6EECF244321}">
                <p14:modId xmlns:p14="http://schemas.microsoft.com/office/powerpoint/2010/main" val="585119612"/>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0364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D6D075-4FA4-7E30-0FD0-848D3EF180DD}"/>
              </a:ext>
            </a:extLst>
          </p:cNvPr>
          <p:cNvSpPr>
            <a:spLocks noGrp="1"/>
          </p:cNvSpPr>
          <p:nvPr>
            <p:ph type="title"/>
          </p:nvPr>
        </p:nvSpPr>
        <p:spPr>
          <a:xfrm>
            <a:off x="838200" y="557189"/>
            <a:ext cx="3374136" cy="5567891"/>
          </a:xfrm>
        </p:spPr>
        <p:txBody>
          <a:bodyPr>
            <a:normAutofit/>
          </a:bodyPr>
          <a:lstStyle/>
          <a:p>
            <a:r>
              <a:rPr lang="en-US" sz="5200"/>
              <a:t>A Word About AI</a:t>
            </a:r>
          </a:p>
        </p:txBody>
      </p:sp>
      <p:graphicFrame>
        <p:nvGraphicFramePr>
          <p:cNvPr id="5" name="Content Placeholder 2">
            <a:extLst>
              <a:ext uri="{FF2B5EF4-FFF2-40B4-BE49-F238E27FC236}">
                <a16:creationId xmlns:a16="http://schemas.microsoft.com/office/drawing/2014/main" id="{E605EB61-534A-A27A-2412-6B319A070833}"/>
              </a:ext>
            </a:extLst>
          </p:cNvPr>
          <p:cNvGraphicFramePr>
            <a:graphicFrameLocks noGrp="1"/>
          </p:cNvGraphicFramePr>
          <p:nvPr>
            <p:ph idx="1"/>
            <p:extLst>
              <p:ext uri="{D42A27DB-BD31-4B8C-83A1-F6EECF244321}">
                <p14:modId xmlns:p14="http://schemas.microsoft.com/office/powerpoint/2010/main" val="1254290555"/>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96008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20E39870-0D9C-183B-2B7F-437AC5354DCD}"/>
              </a:ext>
            </a:extLst>
          </p:cNvPr>
          <p:cNvSpPr>
            <a:spLocks noGrp="1"/>
          </p:cNvSpPr>
          <p:nvPr>
            <p:ph type="title"/>
          </p:nvPr>
        </p:nvSpPr>
        <p:spPr>
          <a:xfrm>
            <a:off x="3880430" y="583345"/>
            <a:ext cx="7160357" cy="4164820"/>
          </a:xfrm>
        </p:spPr>
        <p:txBody>
          <a:bodyPr vert="horz" lIns="91440" tIns="45720" rIns="91440" bIns="45720" rtlCol="0" anchor="t">
            <a:normAutofit/>
          </a:bodyPr>
          <a:lstStyle/>
          <a:p>
            <a:pPr algn="r"/>
            <a:r>
              <a:rPr lang="en-US" sz="4400" kern="1200">
                <a:solidFill>
                  <a:srgbClr val="FFFFFF"/>
                </a:solidFill>
                <a:latin typeface="+mj-lt"/>
                <a:ea typeface="+mj-ea"/>
                <a:cs typeface="+mj-cs"/>
              </a:rPr>
              <a:t>We are born to be good (fast!) decision makers. We’re (literally!)</a:t>
            </a:r>
            <a:br>
              <a:rPr lang="en-US" sz="4400" kern="1200">
                <a:solidFill>
                  <a:srgbClr val="FFFFFF"/>
                </a:solidFill>
                <a:latin typeface="+mj-lt"/>
                <a:ea typeface="+mj-ea"/>
                <a:cs typeface="+mj-cs"/>
              </a:rPr>
            </a:br>
            <a:r>
              <a:rPr lang="en-US" sz="4400" kern="1200">
                <a:solidFill>
                  <a:srgbClr val="FFFFFF"/>
                </a:solidFill>
                <a:latin typeface="+mj-lt"/>
                <a:ea typeface="+mj-ea"/>
                <a:cs typeface="+mj-cs"/>
              </a:rPr>
              <a:t> here because our ancestors made good decisions in the face of uncertainty.</a:t>
            </a:r>
          </a:p>
        </p:txBody>
      </p:sp>
      <p:sp>
        <p:nvSpPr>
          <p:cNvPr id="3" name="Text Placeholder 2">
            <a:extLst>
              <a:ext uri="{FF2B5EF4-FFF2-40B4-BE49-F238E27FC236}">
                <a16:creationId xmlns:a16="http://schemas.microsoft.com/office/drawing/2014/main" id="{187F999B-C738-3D40-13A9-135316046BE4}"/>
              </a:ext>
            </a:extLst>
          </p:cNvPr>
          <p:cNvSpPr>
            <a:spLocks noGrp="1"/>
          </p:cNvSpPr>
          <p:nvPr>
            <p:ph type="body" idx="1"/>
          </p:nvPr>
        </p:nvSpPr>
        <p:spPr>
          <a:xfrm>
            <a:off x="1208228" y="5972174"/>
            <a:ext cx="8578699" cy="504825"/>
          </a:xfrm>
        </p:spPr>
        <p:txBody>
          <a:bodyPr vert="horz" lIns="91440" tIns="45720" rIns="91440" bIns="45720" rtlCol="0">
            <a:normAutofit/>
          </a:bodyPr>
          <a:lstStyle/>
          <a:p>
            <a:r>
              <a:rPr lang="en-US" sz="2000" kern="1200">
                <a:solidFill>
                  <a:srgbClr val="FFFFFF"/>
                </a:solidFill>
                <a:latin typeface="+mn-lt"/>
                <a:ea typeface="+mn-ea"/>
                <a:cs typeface="+mn-cs"/>
              </a:rPr>
              <a:t>(and were lucky!)</a:t>
            </a:r>
          </a:p>
        </p:txBody>
      </p:sp>
      <p:sp>
        <p:nvSpPr>
          <p:cNvPr id="10"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2"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4"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6" name="Straight Connector 1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8"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2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2"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1932977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64EC53C-35C4-4E84-AFE2-A7D0818526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a:extLst>
              <a:ext uri="{FF2B5EF4-FFF2-40B4-BE49-F238E27FC236}">
                <a16:creationId xmlns:a16="http://schemas.microsoft.com/office/drawing/2014/main" id="{9A3F5928-D955-456A-97B5-AA390B8CE9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Picture 4" descr="Digital art of brain">
            <a:extLst>
              <a:ext uri="{FF2B5EF4-FFF2-40B4-BE49-F238E27FC236}">
                <a16:creationId xmlns:a16="http://schemas.microsoft.com/office/drawing/2014/main" id="{387D7C98-8745-B492-F394-0A403160A643}"/>
              </a:ext>
            </a:extLst>
          </p:cNvPr>
          <p:cNvPicPr>
            <a:picLocks noChangeAspect="1"/>
          </p:cNvPicPr>
          <p:nvPr/>
        </p:nvPicPr>
        <p:blipFill>
          <a:blip r:embed="rId2">
            <a:duotone>
              <a:schemeClr val="accent1">
                <a:shade val="45000"/>
                <a:satMod val="135000"/>
              </a:schemeClr>
              <a:prstClr val="white"/>
            </a:duotone>
            <a:alphaModFix amt="35000"/>
          </a:blip>
          <a:srcRect/>
          <a:stretch>
            <a:fillRect/>
          </a:stretch>
        </p:blipFill>
        <p:spPr>
          <a:xfrm>
            <a:off x="20" y="10"/>
            <a:ext cx="12191981" cy="6857989"/>
          </a:xfrm>
          <a:prstGeom prst="rect">
            <a:avLst/>
          </a:prstGeom>
        </p:spPr>
      </p:pic>
      <p:sp>
        <p:nvSpPr>
          <p:cNvPr id="2" name="Title 1">
            <a:extLst>
              <a:ext uri="{FF2B5EF4-FFF2-40B4-BE49-F238E27FC236}">
                <a16:creationId xmlns:a16="http://schemas.microsoft.com/office/drawing/2014/main" id="{62BCDAFD-F618-3F66-8D05-981CC02F8866}"/>
              </a:ext>
            </a:extLst>
          </p:cNvPr>
          <p:cNvSpPr>
            <a:spLocks noGrp="1"/>
          </p:cNvSpPr>
          <p:nvPr>
            <p:ph type="title"/>
          </p:nvPr>
        </p:nvSpPr>
        <p:spPr>
          <a:xfrm>
            <a:off x="1256275" y="2271449"/>
            <a:ext cx="9679449" cy="2847058"/>
          </a:xfrm>
        </p:spPr>
        <p:txBody>
          <a:bodyPr vert="horz" lIns="91440" tIns="45720" rIns="91440" bIns="45720" rtlCol="0" anchor="b">
            <a:normAutofit/>
          </a:bodyPr>
          <a:lstStyle/>
          <a:p>
            <a:r>
              <a:rPr lang="en-US" sz="7400">
                <a:solidFill>
                  <a:srgbClr val="FFFFFF"/>
                </a:solidFill>
              </a:rPr>
              <a:t>Our brains are wired for good decision making.</a:t>
            </a:r>
          </a:p>
        </p:txBody>
      </p:sp>
      <p:sp>
        <p:nvSpPr>
          <p:cNvPr id="3" name="Text Placeholder 2">
            <a:extLst>
              <a:ext uri="{FF2B5EF4-FFF2-40B4-BE49-F238E27FC236}">
                <a16:creationId xmlns:a16="http://schemas.microsoft.com/office/drawing/2014/main" id="{BBCF8BFE-9758-61C6-53E2-7A09F27A82A8}"/>
              </a:ext>
            </a:extLst>
          </p:cNvPr>
          <p:cNvSpPr>
            <a:spLocks noGrp="1"/>
          </p:cNvSpPr>
          <p:nvPr>
            <p:ph type="body" idx="1"/>
          </p:nvPr>
        </p:nvSpPr>
        <p:spPr>
          <a:xfrm>
            <a:off x="1256275" y="5098254"/>
            <a:ext cx="9679449" cy="750259"/>
          </a:xfrm>
        </p:spPr>
        <p:txBody>
          <a:bodyPr vert="horz" lIns="91440" tIns="45720" rIns="91440" bIns="45720" rtlCol="0" anchor="ctr">
            <a:normAutofit/>
          </a:bodyPr>
          <a:lstStyle/>
          <a:p>
            <a:r>
              <a:rPr lang="en-US" sz="2000">
                <a:solidFill>
                  <a:srgbClr val="FFFFFF"/>
                </a:solidFill>
              </a:rPr>
              <a:t>(under many circumstances)</a:t>
            </a:r>
          </a:p>
        </p:txBody>
      </p:sp>
      <p:cxnSp>
        <p:nvCxnSpPr>
          <p:cNvPr id="13" name="Straight Connector 1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5"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954" y="2875093"/>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3734" y="310438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414" y="361953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3970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F6DBF0E-50F7-7BFC-2D75-99B93B1BF127}"/>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28F46C53-D59E-BFAF-F025-573840AD75EE}"/>
              </a:ext>
            </a:extLst>
          </p:cNvPr>
          <p:cNvSpPr>
            <a:spLocks noGrp="1"/>
          </p:cNvSpPr>
          <p:nvPr>
            <p:ph type="title"/>
          </p:nvPr>
        </p:nvSpPr>
        <p:spPr>
          <a:xfrm>
            <a:off x="994873" y="2271449"/>
            <a:ext cx="6347918" cy="3670098"/>
          </a:xfrm>
        </p:spPr>
        <p:txBody>
          <a:bodyPr vert="horz" lIns="91440" tIns="45720" rIns="91440" bIns="45720" rtlCol="0" anchor="b">
            <a:normAutofit/>
          </a:bodyPr>
          <a:lstStyle/>
          <a:p>
            <a:r>
              <a:rPr lang="en-US" sz="5200" i="1" kern="1200">
                <a:solidFill>
                  <a:srgbClr val="FFFFFF"/>
                </a:solidFill>
                <a:latin typeface="+mj-lt"/>
                <a:ea typeface="+mj-ea"/>
                <a:cs typeface="+mj-cs"/>
              </a:rPr>
              <a:t>W</a:t>
            </a:r>
            <a:r>
              <a:rPr lang="en-US" sz="5200" i="1" kern="1200">
                <a:solidFill>
                  <a:srgbClr val="FFFFFF"/>
                </a:solidFill>
                <a:effectLst/>
                <a:latin typeface="+mj-lt"/>
                <a:ea typeface="+mj-ea"/>
                <a:cs typeface="+mj-cs"/>
              </a:rPr>
              <a:t>e’re shaped by evolution and how that has </a:t>
            </a:r>
            <a:r>
              <a:rPr lang="en-US" sz="5200" i="1" kern="1200">
                <a:solidFill>
                  <a:srgbClr val="FFFFFF"/>
                </a:solidFill>
                <a:latin typeface="+mj-lt"/>
                <a:ea typeface="+mj-ea"/>
                <a:cs typeface="+mj-cs"/>
              </a:rPr>
              <a:t>structured</a:t>
            </a:r>
            <a:r>
              <a:rPr lang="en-US" sz="5200" i="1" kern="1200">
                <a:solidFill>
                  <a:srgbClr val="FFFFFF"/>
                </a:solidFill>
                <a:effectLst/>
                <a:latin typeface="+mj-lt"/>
                <a:ea typeface="+mj-ea"/>
                <a:cs typeface="+mj-cs"/>
              </a:rPr>
              <a:t> our innate decision-making strategies.</a:t>
            </a:r>
            <a:endParaRPr lang="en-US" sz="5200" kern="1200">
              <a:solidFill>
                <a:srgbClr val="FFFFFF"/>
              </a:solidFill>
              <a:latin typeface="+mj-lt"/>
              <a:ea typeface="+mj-ea"/>
              <a:cs typeface="+mj-cs"/>
            </a:endParaRPr>
          </a:p>
        </p:txBody>
      </p:sp>
      <p:sp>
        <p:nvSpPr>
          <p:cNvPr id="3" name="Text Placeholder 2">
            <a:extLst>
              <a:ext uri="{FF2B5EF4-FFF2-40B4-BE49-F238E27FC236}">
                <a16:creationId xmlns:a16="http://schemas.microsoft.com/office/drawing/2014/main" id="{EB0A6100-3F82-EAB1-0146-6CB6B9DBE238}"/>
              </a:ext>
            </a:extLst>
          </p:cNvPr>
          <p:cNvSpPr>
            <a:spLocks noGrp="1"/>
          </p:cNvSpPr>
          <p:nvPr>
            <p:ph type="body" idx="1"/>
          </p:nvPr>
        </p:nvSpPr>
        <p:spPr>
          <a:xfrm>
            <a:off x="7449798" y="3544059"/>
            <a:ext cx="3633923" cy="2397488"/>
          </a:xfrm>
        </p:spPr>
        <p:txBody>
          <a:bodyPr vert="horz" lIns="91440" tIns="45720" rIns="91440" bIns="45720" rtlCol="0" anchor="ctr">
            <a:normAutofit/>
          </a:bodyPr>
          <a:lstStyle/>
          <a:p>
            <a:endParaRPr lang="en-US" sz="2000" kern="1200">
              <a:solidFill>
                <a:srgbClr val="FFFFFF"/>
              </a:solidFill>
              <a:latin typeface="+mn-lt"/>
              <a:ea typeface="+mn-ea"/>
              <a:cs typeface="+mn-cs"/>
            </a:endParaRPr>
          </a:p>
        </p:txBody>
      </p:sp>
      <p:cxnSp>
        <p:nvCxnSpPr>
          <p:cNvPr id="10" name="Straight Connector 9">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2"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14"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16"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681348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2C115-47BF-FD03-96AB-E8975709EEF4}"/>
              </a:ext>
            </a:extLst>
          </p:cNvPr>
          <p:cNvSpPr>
            <a:spLocks noGrp="1"/>
          </p:cNvSpPr>
          <p:nvPr>
            <p:ph type="title"/>
          </p:nvPr>
        </p:nvSpPr>
        <p:spPr/>
        <p:txBody>
          <a:bodyPr/>
          <a:lstStyle/>
          <a:p>
            <a:r>
              <a:rPr lang="en-US"/>
              <a:t>Daniel Kahnman</a:t>
            </a:r>
            <a:endParaRPr lang="en-US" dirty="0"/>
          </a:p>
        </p:txBody>
      </p:sp>
      <p:sp>
        <p:nvSpPr>
          <p:cNvPr id="4" name="Text Placeholder 3">
            <a:extLst>
              <a:ext uri="{FF2B5EF4-FFF2-40B4-BE49-F238E27FC236}">
                <a16:creationId xmlns:a16="http://schemas.microsoft.com/office/drawing/2014/main" id="{F1DEAA4C-5ED5-8CBB-E1C1-3F6372EA31BF}"/>
              </a:ext>
            </a:extLst>
          </p:cNvPr>
          <p:cNvSpPr>
            <a:spLocks noGrp="1"/>
          </p:cNvSpPr>
          <p:nvPr>
            <p:ph type="body" sz="quarter" idx="14"/>
          </p:nvPr>
        </p:nvSpPr>
        <p:spPr/>
        <p:txBody>
          <a:bodyPr>
            <a:normAutofit fontScale="92500" lnSpcReduction="20000"/>
          </a:bodyPr>
          <a:lstStyle/>
          <a:p>
            <a:endParaRPr lang="en-US" dirty="0"/>
          </a:p>
          <a:p>
            <a:r>
              <a:rPr lang="en-US" dirty="0"/>
              <a:t>Wrote thinking Fast, Thinking Slow (2011)</a:t>
            </a:r>
          </a:p>
          <a:p>
            <a:r>
              <a:rPr lang="en-US" dirty="0"/>
              <a:t>Posited that we have two thinking systems:</a:t>
            </a:r>
          </a:p>
          <a:p>
            <a:pPr lvl="1"/>
            <a:r>
              <a:rPr lang="en-US" dirty="0"/>
              <a:t>System 1: Quick decisions using baked in cognitive heuristics</a:t>
            </a:r>
          </a:p>
          <a:p>
            <a:pPr lvl="1"/>
            <a:r>
              <a:rPr lang="en-US" dirty="0"/>
              <a:t>System 2: Deliberate decisions using explicit reasoning system.</a:t>
            </a:r>
          </a:p>
          <a:p>
            <a:r>
              <a:rPr lang="en-US" dirty="0"/>
              <a:t>Key question: When is it worth the effort to use system 2?</a:t>
            </a:r>
          </a:p>
          <a:p>
            <a:endParaRPr lang="en-US" dirty="0"/>
          </a:p>
        </p:txBody>
      </p:sp>
      <p:pic>
        <p:nvPicPr>
          <p:cNvPr id="1028" name="Picture 4">
            <a:extLst>
              <a:ext uri="{FF2B5EF4-FFF2-40B4-BE49-F238E27FC236}">
                <a16:creationId xmlns:a16="http://schemas.microsoft.com/office/drawing/2014/main" id="{5C4AE378-86FA-7CC6-6A7B-2A4170231707}"/>
              </a:ext>
            </a:extLst>
          </p:cNvPr>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rcRect l="4212" r="421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3779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472C551-D440-40DF-9260-BDB9AC409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Title 4">
            <a:extLst>
              <a:ext uri="{FF2B5EF4-FFF2-40B4-BE49-F238E27FC236}">
                <a16:creationId xmlns:a16="http://schemas.microsoft.com/office/drawing/2014/main" id="{4F991EAB-8816-7E32-05D2-BF0A830FBFD7}"/>
              </a:ext>
            </a:extLst>
          </p:cNvPr>
          <p:cNvSpPr>
            <a:spLocks noGrp="1"/>
          </p:cNvSpPr>
          <p:nvPr>
            <p:ph type="title"/>
          </p:nvPr>
        </p:nvSpPr>
        <p:spPr>
          <a:xfrm>
            <a:off x="994873" y="2271449"/>
            <a:ext cx="6347918" cy="3670098"/>
          </a:xfrm>
        </p:spPr>
        <p:txBody>
          <a:bodyPr vert="horz" lIns="91440" tIns="45720" rIns="91440" bIns="45720" rtlCol="0" anchor="b">
            <a:normAutofit/>
          </a:bodyPr>
          <a:lstStyle/>
          <a:p>
            <a:r>
              <a:rPr lang="en-US" sz="4300" kern="1200">
                <a:solidFill>
                  <a:srgbClr val="FFFFFF"/>
                </a:solidFill>
                <a:effectLst/>
                <a:latin typeface="+mj-lt"/>
                <a:ea typeface="+mj-ea"/>
                <a:cs typeface="+mj-cs"/>
              </a:rPr>
              <a:t>Making decisions using system 1, with evidence and data, is </a:t>
            </a:r>
            <a:r>
              <a:rPr lang="en-US" sz="4300" b="1" kern="1200">
                <a:solidFill>
                  <a:srgbClr val="FFFFFF"/>
                </a:solidFill>
                <a:effectLst/>
                <a:latin typeface="+mj-lt"/>
                <a:ea typeface="+mj-ea"/>
                <a:cs typeface="+mj-cs"/>
              </a:rPr>
              <a:t>hard</a:t>
            </a:r>
            <a:r>
              <a:rPr lang="en-US" sz="4300" kern="1200">
                <a:solidFill>
                  <a:srgbClr val="FFFFFF"/>
                </a:solidFill>
                <a:effectLst/>
                <a:latin typeface="+mj-lt"/>
                <a:ea typeface="+mj-ea"/>
                <a:cs typeface="+mj-cs"/>
              </a:rPr>
              <a:t> - </a:t>
            </a:r>
            <a:r>
              <a:rPr lang="en-US" sz="4300" i="1" kern="1200">
                <a:solidFill>
                  <a:srgbClr val="FFFFFF"/>
                </a:solidFill>
                <a:effectLst/>
                <a:latin typeface="+mj-lt"/>
                <a:ea typeface="+mj-ea"/>
                <a:cs typeface="+mj-cs"/>
              </a:rPr>
              <a:t>and</a:t>
            </a:r>
            <a:r>
              <a:rPr lang="en-US" sz="4300" kern="1200">
                <a:solidFill>
                  <a:srgbClr val="FFFFFF"/>
                </a:solidFill>
                <a:effectLst/>
                <a:latin typeface="+mj-lt"/>
                <a:ea typeface="+mj-ea"/>
                <a:cs typeface="+mj-cs"/>
              </a:rPr>
              <a:t> hard to get people to do. It’s (mostly) not what we’ve evolved to do. </a:t>
            </a:r>
            <a:endParaRPr lang="en-US" sz="4300" kern="1200">
              <a:solidFill>
                <a:srgbClr val="FFFFFF"/>
              </a:solidFill>
              <a:latin typeface="+mj-lt"/>
              <a:ea typeface="+mj-ea"/>
              <a:cs typeface="+mj-cs"/>
            </a:endParaRPr>
          </a:p>
        </p:txBody>
      </p:sp>
      <p:sp>
        <p:nvSpPr>
          <p:cNvPr id="6" name="Text Placeholder 5">
            <a:extLst>
              <a:ext uri="{FF2B5EF4-FFF2-40B4-BE49-F238E27FC236}">
                <a16:creationId xmlns:a16="http://schemas.microsoft.com/office/drawing/2014/main" id="{9F44D228-D8DA-F5E9-2286-A66450032136}"/>
              </a:ext>
            </a:extLst>
          </p:cNvPr>
          <p:cNvSpPr>
            <a:spLocks noGrp="1"/>
          </p:cNvSpPr>
          <p:nvPr>
            <p:ph type="body" idx="1"/>
          </p:nvPr>
        </p:nvSpPr>
        <p:spPr>
          <a:xfrm>
            <a:off x="7449798" y="3544059"/>
            <a:ext cx="3633923" cy="2397488"/>
          </a:xfrm>
        </p:spPr>
        <p:txBody>
          <a:bodyPr vert="horz" lIns="91440" tIns="45720" rIns="91440" bIns="45720" rtlCol="0" anchor="ctr">
            <a:normAutofit/>
          </a:bodyPr>
          <a:lstStyle/>
          <a:p>
            <a:endParaRPr lang="en-US" sz="2000" kern="1200">
              <a:solidFill>
                <a:srgbClr val="FFFFFF"/>
              </a:solidFill>
              <a:latin typeface="+mn-lt"/>
              <a:ea typeface="+mn-ea"/>
              <a:cs typeface="+mn-cs"/>
            </a:endParaRPr>
          </a:p>
        </p:txBody>
      </p:sp>
      <p:cxnSp>
        <p:nvCxnSpPr>
          <p:cNvPr id="13" name="Straight Connector 1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5"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340" y="122578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17"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34855" y="1685867"/>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19"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87962" y="2175690"/>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2064949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 name="Group 30">
            <a:extLst>
              <a:ext uri="{FF2B5EF4-FFF2-40B4-BE49-F238E27FC236}">
                <a16:creationId xmlns:a16="http://schemas.microsoft.com/office/drawing/2014/main" id="{1FEC590B-3306-47E9-BD67-97F3F76169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651279" y="598259"/>
            <a:chExt cx="10889442" cy="5680742"/>
          </a:xfrm>
        </p:grpSpPr>
        <p:sp>
          <p:nvSpPr>
            <p:cNvPr id="19" name="Color">
              <a:extLst>
                <a:ext uri="{FF2B5EF4-FFF2-40B4-BE49-F238E27FC236}">
                  <a16:creationId xmlns:a16="http://schemas.microsoft.com/office/drawing/2014/main" id="{54F87DBC-E43C-4CE4-A8C5-61E3D6819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Color">
              <a:extLst>
                <a:ext uri="{FF2B5EF4-FFF2-40B4-BE49-F238E27FC236}">
                  <a16:creationId xmlns:a16="http://schemas.microsoft.com/office/drawing/2014/main" id="{CD39A88A-7F84-4ACA-877B-E28BC26CD8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3" name="Group 32">
            <a:extLst>
              <a:ext uri="{FF2B5EF4-FFF2-40B4-BE49-F238E27FC236}">
                <a16:creationId xmlns:a16="http://schemas.microsoft.com/office/drawing/2014/main" id="{A47AAF5E-1692-48C9-98FB-6432BF0BC4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23" name="Freeform: Shape 22">
              <a:extLst>
                <a:ext uri="{FF2B5EF4-FFF2-40B4-BE49-F238E27FC236}">
                  <a16:creationId xmlns:a16="http://schemas.microsoft.com/office/drawing/2014/main" id="{5F36A26D-E71D-4663-B197-8B7BFA37AD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4" name="Freeform: Shape 23">
              <a:extLst>
                <a:ext uri="{FF2B5EF4-FFF2-40B4-BE49-F238E27FC236}">
                  <a16:creationId xmlns:a16="http://schemas.microsoft.com/office/drawing/2014/main" id="{8A821CEB-DA96-4952-93B9-81F9C42BAD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5" name="Freeform: Shape 24">
              <a:extLst>
                <a:ext uri="{FF2B5EF4-FFF2-40B4-BE49-F238E27FC236}">
                  <a16:creationId xmlns:a16="http://schemas.microsoft.com/office/drawing/2014/main" id="{18C8EDE0-D69B-4F65-9AB7-DDE7EAD78E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5" name="Freeform: Shape 25">
              <a:extLst>
                <a:ext uri="{FF2B5EF4-FFF2-40B4-BE49-F238E27FC236}">
                  <a16:creationId xmlns:a16="http://schemas.microsoft.com/office/drawing/2014/main" id="{546F0982-BF10-4BF6-842A-F631654FF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7" name="Freeform: Shape 26">
              <a:extLst>
                <a:ext uri="{FF2B5EF4-FFF2-40B4-BE49-F238E27FC236}">
                  <a16:creationId xmlns:a16="http://schemas.microsoft.com/office/drawing/2014/main" id="{2B313509-2128-42CA-81B6-C9EC23E44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6" name="Freeform: Shape 27">
              <a:extLst>
                <a:ext uri="{FF2B5EF4-FFF2-40B4-BE49-F238E27FC236}">
                  <a16:creationId xmlns:a16="http://schemas.microsoft.com/office/drawing/2014/main" id="{1589188C-E06E-4F8A-BDD1-02ADF1408F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9" name="Freeform: Shape 28">
              <a:extLst>
                <a:ext uri="{FF2B5EF4-FFF2-40B4-BE49-F238E27FC236}">
                  <a16:creationId xmlns:a16="http://schemas.microsoft.com/office/drawing/2014/main" id="{6B4E610F-FCD0-483F-B9F2-6DF2C28FE8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EE870574-F4E4-2934-DD86-41FF3DD68669}"/>
              </a:ext>
            </a:extLst>
          </p:cNvPr>
          <p:cNvSpPr>
            <a:spLocks noGrp="1"/>
          </p:cNvSpPr>
          <p:nvPr>
            <p:ph type="title"/>
          </p:nvPr>
        </p:nvSpPr>
        <p:spPr>
          <a:xfrm>
            <a:off x="789708" y="666351"/>
            <a:ext cx="10558405" cy="3044335"/>
          </a:xfrm>
        </p:spPr>
        <p:txBody>
          <a:bodyPr vert="horz" lIns="91440" tIns="45720" rIns="91440" bIns="45720" rtlCol="0" anchor="b">
            <a:normAutofit/>
          </a:bodyPr>
          <a:lstStyle/>
          <a:p>
            <a:pPr algn="ctr"/>
            <a:r>
              <a:rPr lang="en-US" sz="3400" i="1" kern="1200">
                <a:solidFill>
                  <a:schemeClr val="bg1"/>
                </a:solidFill>
                <a:latin typeface="+mj-lt"/>
                <a:ea typeface="+mj-ea"/>
                <a:cs typeface="+mj-cs"/>
              </a:rPr>
              <a:t>And</a:t>
            </a:r>
            <a:r>
              <a:rPr lang="en-US" sz="3400" i="1" kern="1200">
                <a:solidFill>
                  <a:schemeClr val="bg1"/>
                </a:solidFill>
                <a:effectLst/>
                <a:latin typeface="+mj-lt"/>
                <a:ea typeface="+mj-ea"/>
                <a:cs typeface="+mj-cs"/>
              </a:rPr>
              <a:t> </a:t>
            </a:r>
            <a:r>
              <a:rPr lang="en-US" sz="3400" kern="1200">
                <a:solidFill>
                  <a:schemeClr val="bg1"/>
                </a:solidFill>
                <a:effectLst/>
                <a:latin typeface="+mj-lt"/>
                <a:ea typeface="+mj-ea"/>
                <a:cs typeface="+mj-cs"/>
              </a:rPr>
              <a:t>we’re not omniscient. We can’t see into the future.</a:t>
            </a:r>
            <a:r>
              <a:rPr lang="en-US" sz="3400" kern="1200">
                <a:solidFill>
                  <a:schemeClr val="bg1"/>
                </a:solidFill>
                <a:latin typeface="+mj-lt"/>
                <a:ea typeface="+mj-ea"/>
                <a:cs typeface="+mj-cs"/>
              </a:rPr>
              <a:t> </a:t>
            </a:r>
            <a:br>
              <a:rPr lang="en-US" sz="3400" kern="1200">
                <a:solidFill>
                  <a:schemeClr val="bg1"/>
                </a:solidFill>
                <a:latin typeface="+mj-lt"/>
                <a:ea typeface="+mj-ea"/>
                <a:cs typeface="+mj-cs"/>
              </a:rPr>
            </a:br>
            <a:br>
              <a:rPr lang="en-US" sz="3400" kern="1200">
                <a:solidFill>
                  <a:schemeClr val="bg1"/>
                </a:solidFill>
                <a:latin typeface="+mj-lt"/>
                <a:ea typeface="+mj-ea"/>
                <a:cs typeface="+mj-cs"/>
              </a:rPr>
            </a:br>
            <a:r>
              <a:rPr lang="en-US" sz="3400" kern="1200">
                <a:solidFill>
                  <a:schemeClr val="bg1"/>
                </a:solidFill>
                <a:latin typeface="+mj-lt"/>
                <a:ea typeface="+mj-ea"/>
                <a:cs typeface="+mj-cs"/>
              </a:rPr>
              <a:t>Is it possible to</a:t>
            </a:r>
            <a:r>
              <a:rPr lang="en-US" sz="3400" kern="1200">
                <a:solidFill>
                  <a:schemeClr val="bg1"/>
                </a:solidFill>
                <a:effectLst/>
                <a:latin typeface="+mj-lt"/>
                <a:ea typeface="+mj-ea"/>
                <a:cs typeface="+mj-cs"/>
              </a:rPr>
              <a:t> overcome these limitations? </a:t>
            </a:r>
            <a:br>
              <a:rPr lang="en-US" sz="3400" kern="1200">
                <a:solidFill>
                  <a:schemeClr val="bg1"/>
                </a:solidFill>
                <a:effectLst/>
                <a:latin typeface="+mj-lt"/>
                <a:ea typeface="+mj-ea"/>
                <a:cs typeface="+mj-cs"/>
              </a:rPr>
            </a:br>
            <a:br>
              <a:rPr lang="en-US" sz="3400" kern="1200">
                <a:solidFill>
                  <a:schemeClr val="bg1"/>
                </a:solidFill>
                <a:effectLst/>
                <a:latin typeface="+mj-lt"/>
                <a:ea typeface="+mj-ea"/>
                <a:cs typeface="+mj-cs"/>
              </a:rPr>
            </a:br>
            <a:r>
              <a:rPr lang="en-US" sz="3400" kern="1200">
                <a:solidFill>
                  <a:schemeClr val="bg1"/>
                </a:solidFill>
                <a:latin typeface="+mj-lt"/>
                <a:ea typeface="+mj-ea"/>
                <a:cs typeface="+mj-cs"/>
              </a:rPr>
              <a:t>C</a:t>
            </a:r>
            <a:r>
              <a:rPr lang="en-US" sz="3400" kern="1200">
                <a:solidFill>
                  <a:schemeClr val="bg1"/>
                </a:solidFill>
                <a:effectLst/>
                <a:latin typeface="+mj-lt"/>
                <a:ea typeface="+mj-ea"/>
                <a:cs typeface="+mj-cs"/>
              </a:rPr>
              <a:t>an we get even better </a:t>
            </a:r>
            <a:r>
              <a:rPr lang="en-US" sz="3400" kern="1200">
                <a:solidFill>
                  <a:schemeClr val="bg1"/>
                </a:solidFill>
                <a:latin typeface="+mj-lt"/>
                <a:ea typeface="+mj-ea"/>
                <a:cs typeface="+mj-cs"/>
              </a:rPr>
              <a:t>at </a:t>
            </a:r>
            <a:r>
              <a:rPr lang="en-US" sz="3400" b="1" kern="1200">
                <a:solidFill>
                  <a:schemeClr val="bg1"/>
                </a:solidFill>
                <a:latin typeface="+mj-lt"/>
                <a:ea typeface="+mj-ea"/>
                <a:cs typeface="+mj-cs"/>
              </a:rPr>
              <a:t>decision making under uncertainty</a:t>
            </a:r>
            <a:r>
              <a:rPr lang="en-US" sz="3400" kern="1200">
                <a:solidFill>
                  <a:schemeClr val="bg1"/>
                </a:solidFill>
                <a:effectLst/>
                <a:latin typeface="+mj-lt"/>
                <a:ea typeface="+mj-ea"/>
                <a:cs typeface="+mj-cs"/>
              </a:rPr>
              <a:t>?</a:t>
            </a:r>
            <a:endParaRPr lang="en-US" sz="3400" kern="1200">
              <a:solidFill>
                <a:schemeClr val="bg1"/>
              </a:solidFill>
              <a:latin typeface="+mj-lt"/>
              <a:ea typeface="+mj-ea"/>
              <a:cs typeface="+mj-cs"/>
            </a:endParaRPr>
          </a:p>
        </p:txBody>
      </p:sp>
    </p:spTree>
    <p:extLst>
      <p:ext uri="{BB962C8B-B14F-4D97-AF65-F5344CB8AC3E}">
        <p14:creationId xmlns:p14="http://schemas.microsoft.com/office/powerpoint/2010/main" val="371159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BF4DF2C-F028-4921-9C23-41303F650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58B3569-73B2-4D05-8E95-886A6EE17F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1308041F-F4EA-90E6-213E-53D761C3C21A}"/>
              </a:ext>
            </a:extLst>
          </p:cNvPr>
          <p:cNvSpPr>
            <a:spLocks noGrp="1"/>
          </p:cNvSpPr>
          <p:nvPr>
            <p:ph type="title"/>
          </p:nvPr>
        </p:nvSpPr>
        <p:spPr>
          <a:xfrm>
            <a:off x="457200" y="1598246"/>
            <a:ext cx="4412419" cy="3626217"/>
          </a:xfrm>
        </p:spPr>
        <p:txBody>
          <a:bodyPr vert="horz" lIns="91440" tIns="45720" rIns="91440" bIns="45720" rtlCol="0" anchor="t">
            <a:normAutofit/>
          </a:bodyPr>
          <a:lstStyle/>
          <a:p>
            <a:pPr algn="r"/>
            <a:r>
              <a:rPr lang="en-US" sz="2000" kern="1200">
                <a:solidFill>
                  <a:srgbClr val="FFFFFF"/>
                </a:solidFill>
                <a:latin typeface="+mj-lt"/>
                <a:ea typeface="+mj-ea"/>
                <a:cs typeface="+mj-cs"/>
              </a:rPr>
              <a:t>I</a:t>
            </a:r>
            <a:r>
              <a:rPr lang="en-US" sz="2000" kern="1200">
                <a:solidFill>
                  <a:srgbClr val="FFFFFF"/>
                </a:solidFill>
                <a:effectLst/>
                <a:latin typeface="+mj-lt"/>
                <a:ea typeface="+mj-ea"/>
                <a:cs typeface="+mj-cs"/>
              </a:rPr>
              <a:t>t’s not all or nothing. </a:t>
            </a:r>
            <a:br>
              <a:rPr lang="en-US" sz="2000" kern="1200">
                <a:solidFill>
                  <a:srgbClr val="FFFFFF"/>
                </a:solidFill>
                <a:effectLst/>
                <a:latin typeface="+mj-lt"/>
                <a:ea typeface="+mj-ea"/>
                <a:cs typeface="+mj-cs"/>
              </a:rPr>
            </a:br>
            <a:br>
              <a:rPr lang="en-US" sz="2000" kern="1200">
                <a:solidFill>
                  <a:srgbClr val="FFFFFF"/>
                </a:solidFill>
                <a:effectLst/>
                <a:latin typeface="+mj-lt"/>
                <a:ea typeface="+mj-ea"/>
                <a:cs typeface="+mj-cs"/>
              </a:rPr>
            </a:br>
            <a:r>
              <a:rPr lang="en-US" sz="2000" kern="1200">
                <a:solidFill>
                  <a:srgbClr val="FFFFFF"/>
                </a:solidFill>
                <a:effectLst/>
                <a:latin typeface="+mj-lt"/>
                <a:ea typeface="+mj-ea"/>
                <a:cs typeface="+mj-cs"/>
              </a:rPr>
              <a:t>We </a:t>
            </a:r>
            <a:r>
              <a:rPr lang="en-US" sz="2000" i="1" kern="1200">
                <a:solidFill>
                  <a:srgbClr val="FFFFFF"/>
                </a:solidFill>
                <a:effectLst/>
                <a:latin typeface="+mj-lt"/>
                <a:ea typeface="+mj-ea"/>
                <a:cs typeface="+mj-cs"/>
              </a:rPr>
              <a:t>can</a:t>
            </a:r>
            <a:r>
              <a:rPr lang="en-US" sz="2000" kern="1200">
                <a:solidFill>
                  <a:srgbClr val="FFFFFF"/>
                </a:solidFill>
                <a:effectLst/>
                <a:latin typeface="+mj-lt"/>
                <a:ea typeface="+mj-ea"/>
                <a:cs typeface="+mj-cs"/>
              </a:rPr>
              <a:t> develop information supported strategies and approaches</a:t>
            </a:r>
            <a:r>
              <a:rPr lang="en-US" sz="2000" kern="1200">
                <a:solidFill>
                  <a:srgbClr val="FFFFFF"/>
                </a:solidFill>
                <a:latin typeface="+mj-lt"/>
                <a:ea typeface="+mj-ea"/>
                <a:cs typeface="+mj-cs"/>
              </a:rPr>
              <a:t> </a:t>
            </a:r>
            <a:r>
              <a:rPr lang="en-US" sz="2000" kern="1200">
                <a:solidFill>
                  <a:srgbClr val="FFFFFF"/>
                </a:solidFill>
                <a:effectLst/>
                <a:latin typeface="+mj-lt"/>
                <a:ea typeface="+mj-ea"/>
                <a:cs typeface="+mj-cs"/>
              </a:rPr>
              <a:t>that will pay dividends with respect to the outcome of our decisions. </a:t>
            </a:r>
            <a:br>
              <a:rPr lang="en-US" sz="2000" kern="1200">
                <a:solidFill>
                  <a:srgbClr val="FFFFFF"/>
                </a:solidFill>
                <a:effectLst/>
                <a:latin typeface="+mj-lt"/>
                <a:ea typeface="+mj-ea"/>
                <a:cs typeface="+mj-cs"/>
              </a:rPr>
            </a:br>
            <a:br>
              <a:rPr lang="en-US" sz="2000" kern="1200">
                <a:solidFill>
                  <a:srgbClr val="FFFFFF"/>
                </a:solidFill>
                <a:effectLst/>
                <a:latin typeface="+mj-lt"/>
                <a:ea typeface="+mj-ea"/>
                <a:cs typeface="+mj-cs"/>
              </a:rPr>
            </a:br>
            <a:r>
              <a:rPr lang="en-US" sz="2000" kern="1200">
                <a:solidFill>
                  <a:srgbClr val="FFFFFF"/>
                </a:solidFill>
                <a:latin typeface="+mj-lt"/>
                <a:ea typeface="+mj-ea"/>
                <a:cs typeface="+mj-cs"/>
              </a:rPr>
              <a:t>By </a:t>
            </a:r>
            <a:r>
              <a:rPr lang="en-US" sz="2000" kern="1200">
                <a:solidFill>
                  <a:srgbClr val="FFFFFF"/>
                </a:solidFill>
                <a:effectLst/>
                <a:latin typeface="+mj-lt"/>
                <a:ea typeface="+mj-ea"/>
                <a:cs typeface="+mj-cs"/>
              </a:rPr>
              <a:t>becoming aware of and practicing these strategies you can move towards becoming the best decision maker you can be.</a:t>
            </a:r>
            <a:endParaRPr lang="en-US" sz="2000" kern="1200">
              <a:solidFill>
                <a:srgbClr val="FFFFFF"/>
              </a:solidFill>
              <a:latin typeface="+mj-lt"/>
              <a:ea typeface="+mj-ea"/>
              <a:cs typeface="+mj-cs"/>
            </a:endParaRPr>
          </a:p>
        </p:txBody>
      </p:sp>
      <p:cxnSp>
        <p:nvCxnSpPr>
          <p:cNvPr id="16" name="Straight Connector 1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pic>
        <p:nvPicPr>
          <p:cNvPr id="7" name="Graphic 6" descr="Workflow">
            <a:extLst>
              <a:ext uri="{FF2B5EF4-FFF2-40B4-BE49-F238E27FC236}">
                <a16:creationId xmlns:a16="http://schemas.microsoft.com/office/drawing/2014/main" id="{7EDB14E2-2B45-D1C8-5346-A142039326B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9114" y="1598246"/>
            <a:ext cx="4719754" cy="4719754"/>
          </a:xfrm>
          <a:prstGeom prst="rect">
            <a:avLst/>
          </a:prstGeom>
        </p:spPr>
      </p:pic>
      <p:grpSp>
        <p:nvGrpSpPr>
          <p:cNvPr id="18" name="Group 17">
            <a:extLst>
              <a:ext uri="{FF2B5EF4-FFF2-40B4-BE49-F238E27FC236}">
                <a16:creationId xmlns:a16="http://schemas.microsoft.com/office/drawing/2014/main" id="{892B7B61-D701-474B-AE8F-EA238B550A7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12034" y="1267063"/>
            <a:ext cx="368480" cy="519967"/>
            <a:chOff x="11512034" y="1267063"/>
            <a:chExt cx="368480" cy="519967"/>
          </a:xfrm>
          <a:solidFill>
            <a:srgbClr val="FFFFFF"/>
          </a:solidFill>
        </p:grpSpPr>
        <p:sp>
          <p:nvSpPr>
            <p:cNvPr id="19" name="Graphic 17">
              <a:extLst>
                <a:ext uri="{FF2B5EF4-FFF2-40B4-BE49-F238E27FC236}">
                  <a16:creationId xmlns:a16="http://schemas.microsoft.com/office/drawing/2014/main" id="{B71758F4-3F46-45DA-8AC5-4E508DA080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12034" y="1267063"/>
              <a:ext cx="139037" cy="139039"/>
            </a:xfrm>
            <a:custGeom>
              <a:avLst/>
              <a:gdLst>
                <a:gd name="connsiteX0" fmla="*/ 129600 w 139037"/>
                <a:gd name="connsiteY0" fmla="*/ 60082 h 139039"/>
                <a:gd name="connsiteX1" fmla="*/ 78955 w 139037"/>
                <a:gd name="connsiteY1" fmla="*/ 60082 h 139039"/>
                <a:gd name="connsiteX2" fmla="*/ 78955 w 139037"/>
                <a:gd name="connsiteY2" fmla="*/ 9437 h 139039"/>
                <a:gd name="connsiteX3" fmla="*/ 69519 w 139037"/>
                <a:gd name="connsiteY3" fmla="*/ 0 h 139039"/>
                <a:gd name="connsiteX4" fmla="*/ 60082 w 139037"/>
                <a:gd name="connsiteY4" fmla="*/ 9437 h 139039"/>
                <a:gd name="connsiteX5" fmla="*/ 60082 w 139037"/>
                <a:gd name="connsiteY5" fmla="*/ 60082 h 139039"/>
                <a:gd name="connsiteX6" fmla="*/ 9437 w 139037"/>
                <a:gd name="connsiteY6" fmla="*/ 60082 h 139039"/>
                <a:gd name="connsiteX7" fmla="*/ 0 w 139037"/>
                <a:gd name="connsiteY7" fmla="*/ 69520 h 139039"/>
                <a:gd name="connsiteX8" fmla="*/ 9437 w 139037"/>
                <a:gd name="connsiteY8" fmla="*/ 78957 h 139039"/>
                <a:gd name="connsiteX9" fmla="*/ 60082 w 139037"/>
                <a:gd name="connsiteY9" fmla="*/ 78957 h 139039"/>
                <a:gd name="connsiteX10" fmla="*/ 60082 w 139037"/>
                <a:gd name="connsiteY10" fmla="*/ 129602 h 139039"/>
                <a:gd name="connsiteX11" fmla="*/ 69519 w 139037"/>
                <a:gd name="connsiteY11" fmla="*/ 139039 h 139039"/>
                <a:gd name="connsiteX12" fmla="*/ 78955 w 139037"/>
                <a:gd name="connsiteY12" fmla="*/ 129602 h 139039"/>
                <a:gd name="connsiteX13" fmla="*/ 78955 w 139037"/>
                <a:gd name="connsiteY13" fmla="*/ 78957 h 139039"/>
                <a:gd name="connsiteX14" fmla="*/ 129600 w 139037"/>
                <a:gd name="connsiteY14" fmla="*/ 78957 h 139039"/>
                <a:gd name="connsiteX15" fmla="*/ 139037 w 139037"/>
                <a:gd name="connsiteY15" fmla="*/ 69520 h 139039"/>
                <a:gd name="connsiteX16" fmla="*/ 129600 w 139037"/>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7" h="139039">
                  <a:moveTo>
                    <a:pt x="129600" y="60082"/>
                  </a:moveTo>
                  <a:lnTo>
                    <a:pt x="78955" y="60082"/>
                  </a:lnTo>
                  <a:lnTo>
                    <a:pt x="78955" y="9437"/>
                  </a:lnTo>
                  <a:cubicBezTo>
                    <a:pt x="78955" y="4225"/>
                    <a:pt x="74730" y="0"/>
                    <a:pt x="69519" y="0"/>
                  </a:cubicBezTo>
                  <a:cubicBezTo>
                    <a:pt x="64307"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7" y="139039"/>
                    <a:pt x="69519" y="139039"/>
                  </a:cubicBezTo>
                  <a:cubicBezTo>
                    <a:pt x="74730" y="139039"/>
                    <a:pt x="78955" y="134814"/>
                    <a:pt x="78955" y="129602"/>
                  </a:cubicBezTo>
                  <a:lnTo>
                    <a:pt x="78955" y="78957"/>
                  </a:lnTo>
                  <a:lnTo>
                    <a:pt x="129600" y="78957"/>
                  </a:lnTo>
                  <a:cubicBezTo>
                    <a:pt x="134812" y="78957"/>
                    <a:pt x="139037" y="74731"/>
                    <a:pt x="139037" y="69520"/>
                  </a:cubicBezTo>
                  <a:cubicBezTo>
                    <a:pt x="139037" y="64308"/>
                    <a:pt x="134812" y="60082"/>
                    <a:pt x="129600" y="60082"/>
                  </a:cubicBezTo>
                  <a:close/>
                </a:path>
              </a:pathLst>
            </a:custGeom>
            <a:grpFill/>
            <a:ln w="603" cap="flat">
              <a:noFill/>
              <a:prstDash val="solid"/>
              <a:miter/>
            </a:ln>
          </p:spPr>
          <p:txBody>
            <a:bodyPr rtlCol="0" anchor="ctr"/>
            <a:lstStyle/>
            <a:p>
              <a:endParaRPr lang="en-US">
                <a:solidFill>
                  <a:srgbClr val="FFFFFF"/>
                </a:solidFill>
              </a:endParaRPr>
            </a:p>
          </p:txBody>
        </p:sp>
        <p:sp>
          <p:nvSpPr>
            <p:cNvPr id="20" name="Graphic 21">
              <a:extLst>
                <a:ext uri="{FF2B5EF4-FFF2-40B4-BE49-F238E27FC236}">
                  <a16:creationId xmlns:a16="http://schemas.microsoft.com/office/drawing/2014/main" id="{8D61482F-F3C5-4D66-8C5D-C6BBE3E12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2801" y="1659316"/>
              <a:ext cx="127713" cy="127714"/>
            </a:xfrm>
            <a:custGeom>
              <a:avLst/>
              <a:gdLst>
                <a:gd name="connsiteX0" fmla="*/ 63857 w 127713"/>
                <a:gd name="connsiteY0" fmla="*/ 18874 h 127714"/>
                <a:gd name="connsiteX1" fmla="*/ 108839 w 127713"/>
                <a:gd name="connsiteY1" fmla="*/ 63857 h 127714"/>
                <a:gd name="connsiteX2" fmla="*/ 63857 w 127713"/>
                <a:gd name="connsiteY2" fmla="*/ 108840 h 127714"/>
                <a:gd name="connsiteX3" fmla="*/ 18874 w 127713"/>
                <a:gd name="connsiteY3" fmla="*/ 63857 h 127714"/>
                <a:gd name="connsiteX4" fmla="*/ 63857 w 127713"/>
                <a:gd name="connsiteY4" fmla="*/ 18874 h 127714"/>
                <a:gd name="connsiteX5" fmla="*/ 63857 w 127713"/>
                <a:gd name="connsiteY5" fmla="*/ 0 h 127714"/>
                <a:gd name="connsiteX6" fmla="*/ 0 w 127713"/>
                <a:gd name="connsiteY6" fmla="*/ 63857 h 127714"/>
                <a:gd name="connsiteX7" fmla="*/ 63857 w 127713"/>
                <a:gd name="connsiteY7" fmla="*/ 127714 h 127714"/>
                <a:gd name="connsiteX8" fmla="*/ 127713 w 127713"/>
                <a:gd name="connsiteY8" fmla="*/ 63857 h 127714"/>
                <a:gd name="connsiteX9" fmla="*/ 63857 w 127713"/>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4">
                  <a:moveTo>
                    <a:pt x="63857" y="18874"/>
                  </a:moveTo>
                  <a:cubicBezTo>
                    <a:pt x="88700" y="18874"/>
                    <a:pt x="108839" y="39014"/>
                    <a:pt x="108839" y="63857"/>
                  </a:cubicBezTo>
                  <a:cubicBezTo>
                    <a:pt x="108839" y="88700"/>
                    <a:pt x="88700" y="108840"/>
                    <a:pt x="63857" y="108840"/>
                  </a:cubicBezTo>
                  <a:cubicBezTo>
                    <a:pt x="39013" y="108840"/>
                    <a:pt x="18874" y="88700"/>
                    <a:pt x="18874" y="63857"/>
                  </a:cubicBezTo>
                  <a:cubicBezTo>
                    <a:pt x="18898" y="39024"/>
                    <a:pt x="39023" y="18898"/>
                    <a:pt x="63857" y="18874"/>
                  </a:cubicBezTo>
                  <a:moveTo>
                    <a:pt x="63857" y="0"/>
                  </a:moveTo>
                  <a:cubicBezTo>
                    <a:pt x="28590" y="0"/>
                    <a:pt x="0" y="28590"/>
                    <a:pt x="0" y="63857"/>
                  </a:cubicBezTo>
                  <a:cubicBezTo>
                    <a:pt x="0" y="99124"/>
                    <a:pt x="28590" y="127714"/>
                    <a:pt x="63857" y="127714"/>
                  </a:cubicBezTo>
                  <a:cubicBezTo>
                    <a:pt x="99124" y="127714"/>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spTree>
    <p:extLst>
      <p:ext uri="{BB962C8B-B14F-4D97-AF65-F5344CB8AC3E}">
        <p14:creationId xmlns:p14="http://schemas.microsoft.com/office/powerpoint/2010/main" val="37491318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3C6F4E6-30A1-4F63-C8CC-028750B5AA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6668" cy="4570886"/>
            <a:chOff x="0" y="0"/>
            <a:chExt cx="12196668" cy="4570886"/>
          </a:xfrm>
        </p:grpSpPr>
        <p:sp>
          <p:nvSpPr>
            <p:cNvPr id="11" name="Rectangle 10">
              <a:extLst>
                <a:ext uri="{FF2B5EF4-FFF2-40B4-BE49-F238E27FC236}">
                  <a16:creationId xmlns:a16="http://schemas.microsoft.com/office/drawing/2014/main" id="{49EA7CA8-3AE6-4F5F-9932-63303CF2D4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12196668" cy="4570632"/>
            </a:xfrm>
            <a:prstGeom prst="rect">
              <a:avLst/>
            </a:prstGeom>
            <a:gradFill>
              <a:gsLst>
                <a:gs pos="0">
                  <a:schemeClr val="accent5"/>
                </a:gs>
                <a:gs pos="100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E3E019-A259-1130-CC5C-3165020BC5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791"/>
              <a:ext cx="10565988" cy="4568095"/>
            </a:xfrm>
            <a:prstGeom prst="rect">
              <a:avLst/>
            </a:prstGeom>
            <a:gradFill flip="none" rotWithShape="1">
              <a:gsLst>
                <a:gs pos="3000">
                  <a:schemeClr val="accent2"/>
                </a:gs>
                <a:gs pos="40000">
                  <a:schemeClr val="accent2">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0769F99-CCA6-5CDC-D1E1-C59A4762F1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
              <a:ext cx="12192000" cy="4549891"/>
            </a:xfrm>
            <a:prstGeom prst="rect">
              <a:avLst/>
            </a:prstGeom>
            <a:gradFill>
              <a:gsLst>
                <a:gs pos="0">
                  <a:schemeClr val="accent5">
                    <a:alpha val="76000"/>
                  </a:schemeClr>
                </a:gs>
                <a:gs pos="67000">
                  <a:schemeClr val="accent2">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13E73D3-029B-3D4E-1956-8EE7068A6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4110544" y="18215"/>
              <a:ext cx="8086124" cy="4549887"/>
            </a:xfrm>
            <a:prstGeom prst="rect">
              <a:avLst/>
            </a:prstGeom>
            <a:gradFill flip="none" rotWithShape="1">
              <a:gsLst>
                <a:gs pos="0">
                  <a:schemeClr val="accent5">
                    <a:lumMod val="50000"/>
                    <a:alpha val="36000"/>
                  </a:schemeClr>
                </a:gs>
                <a:gs pos="45000">
                  <a:schemeClr val="accent5">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2" name="Title 1">
            <a:extLst>
              <a:ext uri="{FF2B5EF4-FFF2-40B4-BE49-F238E27FC236}">
                <a16:creationId xmlns:a16="http://schemas.microsoft.com/office/drawing/2014/main" id="{F51AA6C6-6AE0-A9F4-BE02-B05ABFE1DCF4}"/>
              </a:ext>
            </a:extLst>
          </p:cNvPr>
          <p:cNvSpPr>
            <a:spLocks noGrp="1"/>
          </p:cNvSpPr>
          <p:nvPr>
            <p:ph type="title"/>
          </p:nvPr>
        </p:nvSpPr>
        <p:spPr>
          <a:xfrm>
            <a:off x="1126348" y="1124262"/>
            <a:ext cx="8017652" cy="2690413"/>
          </a:xfrm>
        </p:spPr>
        <p:txBody>
          <a:bodyPr vert="horz" lIns="91440" tIns="45720" rIns="91440" bIns="45720" rtlCol="0" anchor="t">
            <a:normAutofit/>
          </a:bodyPr>
          <a:lstStyle/>
          <a:p>
            <a:r>
              <a:rPr lang="en-US" sz="5400" kern="1200" dirty="0">
                <a:solidFill>
                  <a:srgbClr val="FFFFFF"/>
                </a:solidFill>
                <a:latin typeface="+mj-lt"/>
                <a:ea typeface="+mj-ea"/>
                <a:cs typeface="+mj-cs"/>
              </a:rPr>
              <a:t>Ten Short Consequence Tree Steps to Fact-</a:t>
            </a:r>
            <a:br>
              <a:rPr lang="en-US" sz="5400" kern="1200" dirty="0">
                <a:solidFill>
                  <a:srgbClr val="FFFFFF"/>
                </a:solidFill>
                <a:latin typeface="+mj-lt"/>
                <a:ea typeface="+mj-ea"/>
                <a:cs typeface="+mj-cs"/>
              </a:rPr>
            </a:br>
            <a:r>
              <a:rPr lang="en-US" sz="5400" kern="1200" dirty="0">
                <a:solidFill>
                  <a:srgbClr val="FFFFFF"/>
                </a:solidFill>
                <a:latin typeface="+mj-lt"/>
                <a:ea typeface="+mj-ea"/>
                <a:cs typeface="+mj-cs"/>
              </a:rPr>
              <a:t>Supported Decision Making</a:t>
            </a:r>
          </a:p>
        </p:txBody>
      </p:sp>
      <p:sp>
        <p:nvSpPr>
          <p:cNvPr id="3" name="Text Placeholder 2">
            <a:extLst>
              <a:ext uri="{FF2B5EF4-FFF2-40B4-BE49-F238E27FC236}">
                <a16:creationId xmlns:a16="http://schemas.microsoft.com/office/drawing/2014/main" id="{0810D4BA-5F0B-6A01-3400-0981250D5AC5}"/>
              </a:ext>
            </a:extLst>
          </p:cNvPr>
          <p:cNvSpPr>
            <a:spLocks noGrp="1"/>
          </p:cNvSpPr>
          <p:nvPr>
            <p:ph type="body" idx="1"/>
          </p:nvPr>
        </p:nvSpPr>
        <p:spPr>
          <a:xfrm>
            <a:off x="1126348" y="5099566"/>
            <a:ext cx="6481746" cy="1199733"/>
          </a:xfrm>
        </p:spPr>
        <p:txBody>
          <a:bodyPr vert="horz" lIns="91440" tIns="45720" rIns="91440" bIns="45720" rtlCol="0" anchor="ctr">
            <a:normAutofit/>
          </a:bodyPr>
          <a:lstStyle/>
          <a:p>
            <a:endParaRPr lang="en-US" sz="2000" kern="1200">
              <a:solidFill>
                <a:schemeClr val="tx1"/>
              </a:solidFill>
              <a:latin typeface="+mn-lt"/>
              <a:ea typeface="+mn-ea"/>
              <a:cs typeface="+mn-cs"/>
            </a:endParaRPr>
          </a:p>
        </p:txBody>
      </p:sp>
      <p:pic>
        <p:nvPicPr>
          <p:cNvPr id="7" name="Graphic 6" descr="Decision chart">
            <a:extLst>
              <a:ext uri="{FF2B5EF4-FFF2-40B4-BE49-F238E27FC236}">
                <a16:creationId xmlns:a16="http://schemas.microsoft.com/office/drawing/2014/main" id="{21BE0A98-E717-D5D2-013E-5500B841E1D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15646" y="5061057"/>
            <a:ext cx="1199733" cy="1199733"/>
          </a:xfrm>
          <a:prstGeom prst="rect">
            <a:avLst/>
          </a:prstGeom>
        </p:spPr>
      </p:pic>
    </p:spTree>
    <p:extLst>
      <p:ext uri="{BB962C8B-B14F-4D97-AF65-F5344CB8AC3E}">
        <p14:creationId xmlns:p14="http://schemas.microsoft.com/office/powerpoint/2010/main" val="1921795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04E53-A921-8A9A-BDF4-D87998C299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F620ED-B0E9-53F1-7DE2-3CCD2CE43FEE}"/>
              </a:ext>
            </a:extLst>
          </p:cNvPr>
          <p:cNvSpPr>
            <a:spLocks noGrp="1"/>
          </p:cNvSpPr>
          <p:nvPr>
            <p:ph type="title"/>
          </p:nvPr>
        </p:nvSpPr>
        <p:spPr>
          <a:xfrm>
            <a:off x="838200" y="365125"/>
            <a:ext cx="10919908" cy="1325563"/>
          </a:xfrm>
        </p:spPr>
        <p:txBody>
          <a:bodyPr/>
          <a:lstStyle/>
          <a:p>
            <a:r>
              <a:rPr lang="en-US" dirty="0"/>
              <a:t>Creating a “Consequence Tree”</a:t>
            </a:r>
          </a:p>
        </p:txBody>
      </p:sp>
      <p:sp>
        <p:nvSpPr>
          <p:cNvPr id="4" name="Oval 3">
            <a:extLst>
              <a:ext uri="{FF2B5EF4-FFF2-40B4-BE49-F238E27FC236}">
                <a16:creationId xmlns:a16="http://schemas.microsoft.com/office/drawing/2014/main" id="{74FE2EB3-9E1B-7787-E97A-B3103DE7BAC6}"/>
              </a:ext>
            </a:extLst>
          </p:cNvPr>
          <p:cNvSpPr/>
          <p:nvPr/>
        </p:nvSpPr>
        <p:spPr>
          <a:xfrm>
            <a:off x="1274192" y="3857619"/>
            <a:ext cx="236668" cy="237600"/>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53895B7E-C1FE-3728-8B9F-5C0C713015A0}"/>
              </a:ext>
            </a:extLst>
          </p:cNvPr>
          <p:cNvSpPr/>
          <p:nvPr/>
        </p:nvSpPr>
        <p:spPr>
          <a:xfrm>
            <a:off x="2529840" y="2557040"/>
            <a:ext cx="236668" cy="2376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C0061D96-A7B7-73CA-24F4-AB24BC7267A8}"/>
              </a:ext>
            </a:extLst>
          </p:cNvPr>
          <p:cNvSpPr/>
          <p:nvPr/>
        </p:nvSpPr>
        <p:spPr>
          <a:xfrm>
            <a:off x="2613514" y="4962556"/>
            <a:ext cx="236668" cy="237600"/>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E96316FE-3B68-88EA-43E4-C6A6F655839E}"/>
              </a:ext>
            </a:extLst>
          </p:cNvPr>
          <p:cNvSpPr/>
          <p:nvPr/>
        </p:nvSpPr>
        <p:spPr>
          <a:xfrm>
            <a:off x="4084319" y="1539044"/>
            <a:ext cx="236668" cy="2376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63472B11-EF1F-3DF9-E1E7-4C73030FE059}"/>
              </a:ext>
            </a:extLst>
          </p:cNvPr>
          <p:cNvSpPr/>
          <p:nvPr/>
        </p:nvSpPr>
        <p:spPr>
          <a:xfrm>
            <a:off x="4087904" y="1990470"/>
            <a:ext cx="236668" cy="2376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8C6285C8-C930-DAD7-3133-14028DFCBDAB}"/>
              </a:ext>
            </a:extLst>
          </p:cNvPr>
          <p:cNvSpPr/>
          <p:nvPr/>
        </p:nvSpPr>
        <p:spPr>
          <a:xfrm>
            <a:off x="4069976" y="2579704"/>
            <a:ext cx="236668" cy="2376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755FE0EC-64DB-B91A-524E-B9A7F801C582}"/>
              </a:ext>
            </a:extLst>
          </p:cNvPr>
          <p:cNvSpPr/>
          <p:nvPr/>
        </p:nvSpPr>
        <p:spPr>
          <a:xfrm>
            <a:off x="4073561" y="3265255"/>
            <a:ext cx="236668" cy="2376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72B3AEBD-4CEB-7B2F-333A-9D28CF2B15C4}"/>
              </a:ext>
            </a:extLst>
          </p:cNvPr>
          <p:cNvSpPr/>
          <p:nvPr/>
        </p:nvSpPr>
        <p:spPr>
          <a:xfrm>
            <a:off x="4059073" y="4474067"/>
            <a:ext cx="236668" cy="237600"/>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047EA1E-C4E1-8563-8879-E0328349BB04}"/>
              </a:ext>
            </a:extLst>
          </p:cNvPr>
          <p:cNvSpPr/>
          <p:nvPr/>
        </p:nvSpPr>
        <p:spPr>
          <a:xfrm>
            <a:off x="4084319" y="5368367"/>
            <a:ext cx="236668" cy="237600"/>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Curved Connector 15">
            <a:extLst>
              <a:ext uri="{FF2B5EF4-FFF2-40B4-BE49-F238E27FC236}">
                <a16:creationId xmlns:a16="http://schemas.microsoft.com/office/drawing/2014/main" id="{A3D2F5FC-94CB-1918-86F3-8A4ACBBA8270}"/>
              </a:ext>
            </a:extLst>
          </p:cNvPr>
          <p:cNvCxnSpPr>
            <a:stCxn id="5" idx="7"/>
            <a:endCxn id="7" idx="2"/>
          </p:cNvCxnSpPr>
          <p:nvPr/>
        </p:nvCxnSpPr>
        <p:spPr>
          <a:xfrm rot="5400000" flipH="1" flipV="1">
            <a:off x="2941088" y="1448605"/>
            <a:ext cx="933992" cy="1352470"/>
          </a:xfrm>
          <a:prstGeom prst="curvedConnector2">
            <a:avLst/>
          </a:prstGeom>
        </p:spPr>
        <p:style>
          <a:lnRef idx="2">
            <a:schemeClr val="accent1"/>
          </a:lnRef>
          <a:fillRef idx="0">
            <a:schemeClr val="accent1"/>
          </a:fillRef>
          <a:effectRef idx="1">
            <a:schemeClr val="accent1"/>
          </a:effectRef>
          <a:fontRef idx="minor">
            <a:schemeClr val="tx1"/>
          </a:fontRef>
        </p:style>
      </p:cxnSp>
      <p:cxnSp>
        <p:nvCxnSpPr>
          <p:cNvPr id="18" name="Curved Connector 17">
            <a:extLst>
              <a:ext uri="{FF2B5EF4-FFF2-40B4-BE49-F238E27FC236}">
                <a16:creationId xmlns:a16="http://schemas.microsoft.com/office/drawing/2014/main" id="{C2292F51-0F3A-0E2E-16BE-C2E5301E3E2F}"/>
              </a:ext>
            </a:extLst>
          </p:cNvPr>
          <p:cNvCxnSpPr>
            <a:stCxn id="5" idx="6"/>
            <a:endCxn id="8" idx="2"/>
          </p:cNvCxnSpPr>
          <p:nvPr/>
        </p:nvCxnSpPr>
        <p:spPr>
          <a:xfrm flipV="1">
            <a:off x="2766508" y="2109270"/>
            <a:ext cx="1321396" cy="566570"/>
          </a:xfrm>
          <a:prstGeom prst="curvedConnector3">
            <a:avLst/>
          </a:prstGeom>
        </p:spPr>
        <p:style>
          <a:lnRef idx="2">
            <a:schemeClr val="accent1"/>
          </a:lnRef>
          <a:fillRef idx="0">
            <a:schemeClr val="accent1"/>
          </a:fillRef>
          <a:effectRef idx="1">
            <a:schemeClr val="accent1"/>
          </a:effectRef>
          <a:fontRef idx="minor">
            <a:schemeClr val="tx1"/>
          </a:fontRef>
        </p:style>
      </p:cxnSp>
      <p:cxnSp>
        <p:nvCxnSpPr>
          <p:cNvPr id="20" name="Curved Connector 19">
            <a:extLst>
              <a:ext uri="{FF2B5EF4-FFF2-40B4-BE49-F238E27FC236}">
                <a16:creationId xmlns:a16="http://schemas.microsoft.com/office/drawing/2014/main" id="{9692BAAD-73D8-8E42-E995-1C94845F590B}"/>
              </a:ext>
            </a:extLst>
          </p:cNvPr>
          <p:cNvCxnSpPr>
            <a:stCxn id="5" idx="5"/>
            <a:endCxn id="9" idx="2"/>
          </p:cNvCxnSpPr>
          <p:nvPr/>
        </p:nvCxnSpPr>
        <p:spPr>
          <a:xfrm rot="5400000" flipH="1" flipV="1">
            <a:off x="3370242" y="2060110"/>
            <a:ext cx="61340" cy="1338127"/>
          </a:xfrm>
          <a:prstGeom prst="curvedConnector4">
            <a:avLst>
              <a:gd name="adj1" fmla="val -372677"/>
              <a:gd name="adj2" fmla="val 51295"/>
            </a:avLst>
          </a:prstGeom>
        </p:spPr>
        <p:style>
          <a:lnRef idx="2">
            <a:schemeClr val="accent1"/>
          </a:lnRef>
          <a:fillRef idx="0">
            <a:schemeClr val="accent1"/>
          </a:fillRef>
          <a:effectRef idx="1">
            <a:schemeClr val="accent1"/>
          </a:effectRef>
          <a:fontRef idx="minor">
            <a:schemeClr val="tx1"/>
          </a:fontRef>
        </p:style>
      </p:cxnSp>
      <p:cxnSp>
        <p:nvCxnSpPr>
          <p:cNvPr id="22" name="Curved Connector 21">
            <a:extLst>
              <a:ext uri="{FF2B5EF4-FFF2-40B4-BE49-F238E27FC236}">
                <a16:creationId xmlns:a16="http://schemas.microsoft.com/office/drawing/2014/main" id="{A9F3C505-3B73-E5A7-A47D-F6E301A98DF6}"/>
              </a:ext>
            </a:extLst>
          </p:cNvPr>
          <p:cNvCxnSpPr>
            <a:stCxn id="4" idx="0"/>
            <a:endCxn id="5" idx="2"/>
          </p:cNvCxnSpPr>
          <p:nvPr/>
        </p:nvCxnSpPr>
        <p:spPr>
          <a:xfrm rot="5400000" flipH="1" flipV="1">
            <a:off x="1370294" y="2698073"/>
            <a:ext cx="1181779" cy="1137314"/>
          </a:xfrm>
          <a:prstGeom prst="curvedConnector2">
            <a:avLst/>
          </a:prstGeom>
        </p:spPr>
        <p:style>
          <a:lnRef idx="2">
            <a:schemeClr val="accent1"/>
          </a:lnRef>
          <a:fillRef idx="0">
            <a:schemeClr val="accent1"/>
          </a:fillRef>
          <a:effectRef idx="1">
            <a:schemeClr val="accent1"/>
          </a:effectRef>
          <a:fontRef idx="minor">
            <a:schemeClr val="tx1"/>
          </a:fontRef>
        </p:style>
      </p:cxnSp>
      <p:cxnSp>
        <p:nvCxnSpPr>
          <p:cNvPr id="24" name="Curved Connector 23">
            <a:extLst>
              <a:ext uri="{FF2B5EF4-FFF2-40B4-BE49-F238E27FC236}">
                <a16:creationId xmlns:a16="http://schemas.microsoft.com/office/drawing/2014/main" id="{09D62584-45E7-C2BF-3021-951980E17438}"/>
              </a:ext>
            </a:extLst>
          </p:cNvPr>
          <p:cNvCxnSpPr>
            <a:stCxn id="5" idx="4"/>
            <a:endCxn id="10" idx="2"/>
          </p:cNvCxnSpPr>
          <p:nvPr/>
        </p:nvCxnSpPr>
        <p:spPr>
          <a:xfrm rot="16200000" flipH="1">
            <a:off x="3066160" y="2376653"/>
            <a:ext cx="589415" cy="1425387"/>
          </a:xfrm>
          <a:prstGeom prst="curvedConnector2">
            <a:avLst/>
          </a:prstGeom>
        </p:spPr>
        <p:style>
          <a:lnRef idx="2">
            <a:schemeClr val="accent1"/>
          </a:lnRef>
          <a:fillRef idx="0">
            <a:schemeClr val="accent1"/>
          </a:fillRef>
          <a:effectRef idx="1">
            <a:schemeClr val="accent1"/>
          </a:effectRef>
          <a:fontRef idx="minor">
            <a:schemeClr val="tx1"/>
          </a:fontRef>
        </p:style>
      </p:cxnSp>
      <p:sp>
        <p:nvSpPr>
          <p:cNvPr id="30" name="Oval 29">
            <a:extLst>
              <a:ext uri="{FF2B5EF4-FFF2-40B4-BE49-F238E27FC236}">
                <a16:creationId xmlns:a16="http://schemas.microsoft.com/office/drawing/2014/main" id="{70A3C2F0-7CF3-9273-AA13-4213AE5AB5DF}"/>
              </a:ext>
            </a:extLst>
          </p:cNvPr>
          <p:cNvSpPr/>
          <p:nvPr/>
        </p:nvSpPr>
        <p:spPr>
          <a:xfrm>
            <a:off x="4084319" y="3857619"/>
            <a:ext cx="236668" cy="2376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urved Connector 31">
            <a:extLst>
              <a:ext uri="{FF2B5EF4-FFF2-40B4-BE49-F238E27FC236}">
                <a16:creationId xmlns:a16="http://schemas.microsoft.com/office/drawing/2014/main" id="{8B1515FE-FF46-1A9C-9E2D-938A861176C7}"/>
              </a:ext>
            </a:extLst>
          </p:cNvPr>
          <p:cNvCxnSpPr>
            <a:stCxn id="5" idx="4"/>
            <a:endCxn id="30" idx="2"/>
          </p:cNvCxnSpPr>
          <p:nvPr/>
        </p:nvCxnSpPr>
        <p:spPr>
          <a:xfrm rot="16200000" flipH="1">
            <a:off x="2775357" y="2667456"/>
            <a:ext cx="1181779" cy="1436145"/>
          </a:xfrm>
          <a:prstGeom prst="curvedConnector2">
            <a:avLst/>
          </a:prstGeom>
        </p:spPr>
        <p:style>
          <a:lnRef idx="2">
            <a:schemeClr val="accent1"/>
          </a:lnRef>
          <a:fillRef idx="0">
            <a:schemeClr val="accent1"/>
          </a:fillRef>
          <a:effectRef idx="1">
            <a:schemeClr val="accent1"/>
          </a:effectRef>
          <a:fontRef idx="minor">
            <a:schemeClr val="tx1"/>
          </a:fontRef>
        </p:style>
      </p:cxnSp>
      <p:cxnSp>
        <p:nvCxnSpPr>
          <p:cNvPr id="34" name="Curved Connector 33">
            <a:extLst>
              <a:ext uri="{FF2B5EF4-FFF2-40B4-BE49-F238E27FC236}">
                <a16:creationId xmlns:a16="http://schemas.microsoft.com/office/drawing/2014/main" id="{61542D5B-0BF9-D218-C40C-044EE7A9BAA7}"/>
              </a:ext>
            </a:extLst>
          </p:cNvPr>
          <p:cNvCxnSpPr>
            <a:stCxn id="4" idx="4"/>
            <a:endCxn id="6" idx="2"/>
          </p:cNvCxnSpPr>
          <p:nvPr/>
        </p:nvCxnSpPr>
        <p:spPr>
          <a:xfrm rot="16200000" flipH="1">
            <a:off x="1509952" y="3977793"/>
            <a:ext cx="986137" cy="1220988"/>
          </a:xfrm>
          <a:prstGeom prst="curvedConnector2">
            <a:avLst/>
          </a:prstGeom>
          <a:ln>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36" name="Curved Connector 35">
            <a:extLst>
              <a:ext uri="{FF2B5EF4-FFF2-40B4-BE49-F238E27FC236}">
                <a16:creationId xmlns:a16="http://schemas.microsoft.com/office/drawing/2014/main" id="{DF4ABC4B-827E-BC63-3706-0A1274A2F625}"/>
              </a:ext>
            </a:extLst>
          </p:cNvPr>
          <p:cNvCxnSpPr>
            <a:stCxn id="6" idx="0"/>
            <a:endCxn id="11" idx="2"/>
          </p:cNvCxnSpPr>
          <p:nvPr/>
        </p:nvCxnSpPr>
        <p:spPr>
          <a:xfrm rot="5400000" flipH="1" flipV="1">
            <a:off x="3210616" y="4114100"/>
            <a:ext cx="369689" cy="1327225"/>
          </a:xfrm>
          <a:prstGeom prst="curvedConnector2">
            <a:avLst/>
          </a:prstGeom>
          <a:ln>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38" name="Curved Connector 37">
            <a:extLst>
              <a:ext uri="{FF2B5EF4-FFF2-40B4-BE49-F238E27FC236}">
                <a16:creationId xmlns:a16="http://schemas.microsoft.com/office/drawing/2014/main" id="{18BC9ABA-CD41-B0BF-9C71-73FD4CA811CC}"/>
              </a:ext>
            </a:extLst>
          </p:cNvPr>
          <p:cNvCxnSpPr>
            <a:cxnSpLocks/>
            <a:stCxn id="6" idx="4"/>
            <a:endCxn id="12" idx="2"/>
          </p:cNvCxnSpPr>
          <p:nvPr/>
        </p:nvCxnSpPr>
        <p:spPr>
          <a:xfrm rot="16200000" flipH="1">
            <a:off x="3264578" y="4667425"/>
            <a:ext cx="287011" cy="1352471"/>
          </a:xfrm>
          <a:prstGeom prst="curvedConnector2">
            <a:avLst/>
          </a:prstGeom>
          <a:ln>
            <a:solidFill>
              <a:schemeClr val="accent5"/>
            </a:solidFill>
          </a:ln>
        </p:spPr>
        <p:style>
          <a:lnRef idx="2">
            <a:schemeClr val="accent1"/>
          </a:lnRef>
          <a:fillRef idx="0">
            <a:schemeClr val="accent1"/>
          </a:fillRef>
          <a:effectRef idx="1">
            <a:schemeClr val="accent1"/>
          </a:effectRef>
          <a:fontRef idx="minor">
            <a:schemeClr val="tx1"/>
          </a:fontRef>
        </p:style>
      </p:cxnSp>
      <p:sp>
        <p:nvSpPr>
          <p:cNvPr id="42" name="TextBox 41">
            <a:extLst>
              <a:ext uri="{FF2B5EF4-FFF2-40B4-BE49-F238E27FC236}">
                <a16:creationId xmlns:a16="http://schemas.microsoft.com/office/drawing/2014/main" id="{50904910-9E0C-48DD-085F-9FD40A02FC42}"/>
              </a:ext>
            </a:extLst>
          </p:cNvPr>
          <p:cNvSpPr txBox="1"/>
          <p:nvPr/>
        </p:nvSpPr>
        <p:spPr>
          <a:xfrm>
            <a:off x="7000151" y="1722390"/>
            <a:ext cx="4745684" cy="4401205"/>
          </a:xfrm>
          <a:prstGeom prst="rect">
            <a:avLst/>
          </a:prstGeom>
          <a:noFill/>
        </p:spPr>
        <p:txBody>
          <a:bodyPr wrap="square" rtlCol="0">
            <a:spAutoFit/>
          </a:bodyPr>
          <a:lstStyle/>
          <a:p>
            <a:r>
              <a:rPr lang="en-US" sz="2800" dirty="0"/>
              <a:t>Suppose someone comes to you and offers you either a blueberry muffin or a carrot walnut muffin. </a:t>
            </a:r>
          </a:p>
          <a:p>
            <a:endParaRPr lang="en-US" sz="2800" dirty="0"/>
          </a:p>
          <a:p>
            <a:r>
              <a:rPr lang="en-US" sz="2800" dirty="0"/>
              <a:t>What might the possible “tree” of choices + consequences look like? Which consequences represent good outcomes?</a:t>
            </a:r>
          </a:p>
        </p:txBody>
      </p:sp>
      <p:sp>
        <p:nvSpPr>
          <p:cNvPr id="53" name="TextBox 52">
            <a:extLst>
              <a:ext uri="{FF2B5EF4-FFF2-40B4-BE49-F238E27FC236}">
                <a16:creationId xmlns:a16="http://schemas.microsoft.com/office/drawing/2014/main" id="{D682EDE3-73D0-B9BF-559B-55126FCD8FD8}"/>
              </a:ext>
            </a:extLst>
          </p:cNvPr>
          <p:cNvSpPr txBox="1"/>
          <p:nvPr/>
        </p:nvSpPr>
        <p:spPr>
          <a:xfrm>
            <a:off x="926371" y="6016660"/>
            <a:ext cx="941366" cy="307777"/>
          </a:xfrm>
          <a:prstGeom prst="rect">
            <a:avLst/>
          </a:prstGeom>
          <a:noFill/>
        </p:spPr>
        <p:txBody>
          <a:bodyPr wrap="square" rtlCol="0">
            <a:spAutoFit/>
          </a:bodyPr>
          <a:lstStyle/>
          <a:p>
            <a:r>
              <a:rPr lang="en-US" sz="1400" dirty="0"/>
              <a:t>Situation</a:t>
            </a:r>
          </a:p>
        </p:txBody>
      </p:sp>
      <p:sp>
        <p:nvSpPr>
          <p:cNvPr id="54" name="TextBox 53">
            <a:extLst>
              <a:ext uri="{FF2B5EF4-FFF2-40B4-BE49-F238E27FC236}">
                <a16:creationId xmlns:a16="http://schemas.microsoft.com/office/drawing/2014/main" id="{55315701-EAAF-2E3C-0CCE-C7D69208E46B}"/>
              </a:ext>
            </a:extLst>
          </p:cNvPr>
          <p:cNvSpPr txBox="1"/>
          <p:nvPr/>
        </p:nvSpPr>
        <p:spPr>
          <a:xfrm>
            <a:off x="2303929" y="6016660"/>
            <a:ext cx="882544" cy="523220"/>
          </a:xfrm>
          <a:prstGeom prst="rect">
            <a:avLst/>
          </a:prstGeom>
          <a:noFill/>
        </p:spPr>
        <p:txBody>
          <a:bodyPr wrap="square" rtlCol="0">
            <a:spAutoFit/>
          </a:bodyPr>
          <a:lstStyle/>
          <a:p>
            <a:r>
              <a:rPr lang="en-US" sz="1400" dirty="0"/>
              <a:t>Possible Choices</a:t>
            </a:r>
          </a:p>
        </p:txBody>
      </p:sp>
      <p:sp>
        <p:nvSpPr>
          <p:cNvPr id="55" name="TextBox 54">
            <a:extLst>
              <a:ext uri="{FF2B5EF4-FFF2-40B4-BE49-F238E27FC236}">
                <a16:creationId xmlns:a16="http://schemas.microsoft.com/office/drawing/2014/main" id="{91FB56A7-9983-DA8E-9525-50B4514BF31E}"/>
              </a:ext>
            </a:extLst>
          </p:cNvPr>
          <p:cNvSpPr txBox="1"/>
          <p:nvPr/>
        </p:nvSpPr>
        <p:spPr>
          <a:xfrm>
            <a:off x="3676209" y="6024904"/>
            <a:ext cx="1450961" cy="523220"/>
          </a:xfrm>
          <a:prstGeom prst="rect">
            <a:avLst/>
          </a:prstGeom>
          <a:noFill/>
        </p:spPr>
        <p:txBody>
          <a:bodyPr wrap="square" rtlCol="0">
            <a:spAutoFit/>
          </a:bodyPr>
          <a:lstStyle/>
          <a:p>
            <a:r>
              <a:rPr lang="en-US" sz="1400" dirty="0"/>
              <a:t>Possible Consequences</a:t>
            </a:r>
          </a:p>
        </p:txBody>
      </p:sp>
      <p:sp>
        <p:nvSpPr>
          <p:cNvPr id="3" name="Oval 2">
            <a:extLst>
              <a:ext uri="{FF2B5EF4-FFF2-40B4-BE49-F238E27FC236}">
                <a16:creationId xmlns:a16="http://schemas.microsoft.com/office/drawing/2014/main" id="{754BD4D1-B8D8-7F4A-B8B0-37539C8DACDB}"/>
              </a:ext>
            </a:extLst>
          </p:cNvPr>
          <p:cNvSpPr/>
          <p:nvPr/>
        </p:nvSpPr>
        <p:spPr>
          <a:xfrm>
            <a:off x="5458300" y="1528287"/>
            <a:ext cx="236668" cy="23760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C5CF9D45-C54F-9433-E404-711062549B2A}"/>
              </a:ext>
            </a:extLst>
          </p:cNvPr>
          <p:cNvSpPr/>
          <p:nvPr/>
        </p:nvSpPr>
        <p:spPr>
          <a:xfrm>
            <a:off x="5458300" y="3251892"/>
            <a:ext cx="236668" cy="23760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E5B0E3E1-3320-A4C7-0409-982EC188614D}"/>
              </a:ext>
            </a:extLst>
          </p:cNvPr>
          <p:cNvSpPr/>
          <p:nvPr/>
        </p:nvSpPr>
        <p:spPr>
          <a:xfrm>
            <a:off x="5458300" y="5355186"/>
            <a:ext cx="236668" cy="23760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69B6970D-24BD-3A8A-655D-2A3FE785D1CA}"/>
              </a:ext>
            </a:extLst>
          </p:cNvPr>
          <p:cNvCxnSpPr>
            <a:endCxn id="3" idx="2"/>
          </p:cNvCxnSpPr>
          <p:nvPr/>
        </p:nvCxnSpPr>
        <p:spPr>
          <a:xfrm>
            <a:off x="4342498" y="1647087"/>
            <a:ext cx="111580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7CB2B9DF-B684-52DB-98AE-130AD8E234AD}"/>
              </a:ext>
            </a:extLst>
          </p:cNvPr>
          <p:cNvCxnSpPr/>
          <p:nvPr/>
        </p:nvCxnSpPr>
        <p:spPr>
          <a:xfrm>
            <a:off x="4342498" y="3370692"/>
            <a:ext cx="111580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A1248D18-8A70-D27B-9F18-60FA92FD0302}"/>
              </a:ext>
            </a:extLst>
          </p:cNvPr>
          <p:cNvCxnSpPr/>
          <p:nvPr/>
        </p:nvCxnSpPr>
        <p:spPr>
          <a:xfrm>
            <a:off x="4328155" y="5487522"/>
            <a:ext cx="1115802" cy="0"/>
          </a:xfrm>
          <a:prstGeom prst="line">
            <a:avLst/>
          </a:prstGeom>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95A7CDFE-C196-F7DD-62F0-4A25BD544B0F}"/>
              </a:ext>
            </a:extLst>
          </p:cNvPr>
          <p:cNvSpPr txBox="1"/>
          <p:nvPr/>
        </p:nvSpPr>
        <p:spPr>
          <a:xfrm>
            <a:off x="5374928" y="6016660"/>
            <a:ext cx="1290255" cy="523220"/>
          </a:xfrm>
          <a:prstGeom prst="rect">
            <a:avLst/>
          </a:prstGeom>
          <a:noFill/>
        </p:spPr>
        <p:txBody>
          <a:bodyPr wrap="square" rtlCol="0">
            <a:spAutoFit/>
          </a:bodyPr>
          <a:lstStyle/>
          <a:p>
            <a:r>
              <a:rPr lang="en-US" sz="1400" dirty="0"/>
              <a:t>Good Outcomes</a:t>
            </a:r>
          </a:p>
        </p:txBody>
      </p:sp>
    </p:spTree>
    <p:extLst>
      <p:ext uri="{BB962C8B-B14F-4D97-AF65-F5344CB8AC3E}">
        <p14:creationId xmlns:p14="http://schemas.microsoft.com/office/powerpoint/2010/main" val="41734172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B6B0C-BB70-A477-5430-9F2BAC6B89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BF33F4-0158-276D-FD01-4B058F656661}"/>
              </a:ext>
            </a:extLst>
          </p:cNvPr>
          <p:cNvSpPr>
            <a:spLocks noGrp="1"/>
          </p:cNvSpPr>
          <p:nvPr>
            <p:ph type="title"/>
          </p:nvPr>
        </p:nvSpPr>
        <p:spPr>
          <a:xfrm>
            <a:off x="838200" y="365125"/>
            <a:ext cx="10919908" cy="1325563"/>
          </a:xfrm>
        </p:spPr>
        <p:txBody>
          <a:bodyPr/>
          <a:lstStyle/>
          <a:p>
            <a:r>
              <a:rPr lang="en-US" dirty="0"/>
              <a:t>Imagining Possible Worlds…</a:t>
            </a:r>
          </a:p>
        </p:txBody>
      </p:sp>
      <p:sp>
        <p:nvSpPr>
          <p:cNvPr id="42" name="TextBox 41">
            <a:extLst>
              <a:ext uri="{FF2B5EF4-FFF2-40B4-BE49-F238E27FC236}">
                <a16:creationId xmlns:a16="http://schemas.microsoft.com/office/drawing/2014/main" id="{A8840284-6403-5021-63A6-8E652718567A}"/>
              </a:ext>
            </a:extLst>
          </p:cNvPr>
          <p:cNvSpPr txBox="1"/>
          <p:nvPr/>
        </p:nvSpPr>
        <p:spPr>
          <a:xfrm>
            <a:off x="7035354" y="1934556"/>
            <a:ext cx="4611120" cy="3539430"/>
          </a:xfrm>
          <a:prstGeom prst="rect">
            <a:avLst/>
          </a:prstGeom>
          <a:noFill/>
        </p:spPr>
        <p:txBody>
          <a:bodyPr wrap="square" rtlCol="0">
            <a:spAutoFit/>
          </a:bodyPr>
          <a:lstStyle/>
          <a:p>
            <a:r>
              <a:rPr lang="en-US" sz="3200" dirty="0"/>
              <a:t>Different statements describe different possible worlds. </a:t>
            </a:r>
          </a:p>
          <a:p>
            <a:endParaRPr lang="en-US" sz="3200" dirty="0"/>
          </a:p>
          <a:p>
            <a:r>
              <a:rPr lang="en-US" sz="3200" dirty="0"/>
              <a:t>Facts determine which of these world is, or will be, the real world.</a:t>
            </a:r>
          </a:p>
        </p:txBody>
      </p:sp>
      <p:sp>
        <p:nvSpPr>
          <p:cNvPr id="3" name="Oval 2">
            <a:extLst>
              <a:ext uri="{FF2B5EF4-FFF2-40B4-BE49-F238E27FC236}">
                <a16:creationId xmlns:a16="http://schemas.microsoft.com/office/drawing/2014/main" id="{B298F660-82EE-C043-527B-B2B153F92547}"/>
              </a:ext>
            </a:extLst>
          </p:cNvPr>
          <p:cNvSpPr/>
          <p:nvPr/>
        </p:nvSpPr>
        <p:spPr>
          <a:xfrm>
            <a:off x="1108038" y="4087060"/>
            <a:ext cx="236668" cy="237600"/>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8E21C5C4-922F-B85E-7A58-E32737507176}"/>
              </a:ext>
            </a:extLst>
          </p:cNvPr>
          <p:cNvSpPr/>
          <p:nvPr/>
        </p:nvSpPr>
        <p:spPr>
          <a:xfrm>
            <a:off x="2529840" y="2557040"/>
            <a:ext cx="236668" cy="2376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19898675-2789-299E-6816-3B3954472283}"/>
              </a:ext>
            </a:extLst>
          </p:cNvPr>
          <p:cNvSpPr/>
          <p:nvPr/>
        </p:nvSpPr>
        <p:spPr>
          <a:xfrm>
            <a:off x="2613514" y="4962556"/>
            <a:ext cx="236668" cy="237600"/>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D136917D-B98E-ED29-7798-19FF85B5F814}"/>
              </a:ext>
            </a:extLst>
          </p:cNvPr>
          <p:cNvSpPr/>
          <p:nvPr/>
        </p:nvSpPr>
        <p:spPr>
          <a:xfrm>
            <a:off x="4084319" y="1539044"/>
            <a:ext cx="236668" cy="2376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89EF3D53-A617-951C-0417-374A9AE788BA}"/>
              </a:ext>
            </a:extLst>
          </p:cNvPr>
          <p:cNvSpPr/>
          <p:nvPr/>
        </p:nvSpPr>
        <p:spPr>
          <a:xfrm>
            <a:off x="4087904" y="1990470"/>
            <a:ext cx="236668" cy="2376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C9A5FD43-E221-9FE7-3471-2C5E7CB61B60}"/>
              </a:ext>
            </a:extLst>
          </p:cNvPr>
          <p:cNvSpPr/>
          <p:nvPr/>
        </p:nvSpPr>
        <p:spPr>
          <a:xfrm>
            <a:off x="4069976" y="2579704"/>
            <a:ext cx="236668" cy="2376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DA295A9-AF1E-1663-E518-B46CDC8281E2}"/>
              </a:ext>
            </a:extLst>
          </p:cNvPr>
          <p:cNvSpPr/>
          <p:nvPr/>
        </p:nvSpPr>
        <p:spPr>
          <a:xfrm>
            <a:off x="4073561" y="3265255"/>
            <a:ext cx="236668" cy="2376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B41C5F48-5D41-C837-B3DF-5DC827314038}"/>
              </a:ext>
            </a:extLst>
          </p:cNvPr>
          <p:cNvSpPr/>
          <p:nvPr/>
        </p:nvSpPr>
        <p:spPr>
          <a:xfrm>
            <a:off x="4059073" y="4474067"/>
            <a:ext cx="236668" cy="237600"/>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8016138-75B8-F969-A0E6-D96F57B3BE20}"/>
              </a:ext>
            </a:extLst>
          </p:cNvPr>
          <p:cNvSpPr/>
          <p:nvPr/>
        </p:nvSpPr>
        <p:spPr>
          <a:xfrm>
            <a:off x="4084319" y="5368367"/>
            <a:ext cx="236668" cy="237600"/>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Curved Connector 25">
            <a:extLst>
              <a:ext uri="{FF2B5EF4-FFF2-40B4-BE49-F238E27FC236}">
                <a16:creationId xmlns:a16="http://schemas.microsoft.com/office/drawing/2014/main" id="{11B68A32-6734-492A-4786-ADB09B1E286D}"/>
              </a:ext>
            </a:extLst>
          </p:cNvPr>
          <p:cNvCxnSpPr>
            <a:stCxn id="13" idx="7"/>
            <a:endCxn id="15" idx="2"/>
          </p:cNvCxnSpPr>
          <p:nvPr/>
        </p:nvCxnSpPr>
        <p:spPr>
          <a:xfrm rot="5400000" flipH="1" flipV="1">
            <a:off x="2941088" y="1448605"/>
            <a:ext cx="933992" cy="1352470"/>
          </a:xfrm>
          <a:prstGeom prst="curvedConnector2">
            <a:avLst/>
          </a:prstGeom>
        </p:spPr>
        <p:style>
          <a:lnRef idx="2">
            <a:schemeClr val="accent1"/>
          </a:lnRef>
          <a:fillRef idx="0">
            <a:schemeClr val="accent1"/>
          </a:fillRef>
          <a:effectRef idx="1">
            <a:schemeClr val="accent1"/>
          </a:effectRef>
          <a:fontRef idx="minor">
            <a:schemeClr val="tx1"/>
          </a:fontRef>
        </p:style>
      </p:cxnSp>
      <p:cxnSp>
        <p:nvCxnSpPr>
          <p:cNvPr id="27" name="Curved Connector 26">
            <a:extLst>
              <a:ext uri="{FF2B5EF4-FFF2-40B4-BE49-F238E27FC236}">
                <a16:creationId xmlns:a16="http://schemas.microsoft.com/office/drawing/2014/main" id="{59C01537-0F79-E025-B44B-D592F463834B}"/>
              </a:ext>
            </a:extLst>
          </p:cNvPr>
          <p:cNvCxnSpPr>
            <a:stCxn id="13" idx="6"/>
            <a:endCxn id="17" idx="2"/>
          </p:cNvCxnSpPr>
          <p:nvPr/>
        </p:nvCxnSpPr>
        <p:spPr>
          <a:xfrm flipV="1">
            <a:off x="2766508" y="2109270"/>
            <a:ext cx="1321396" cy="566570"/>
          </a:xfrm>
          <a:prstGeom prst="curvedConnector3">
            <a:avLst/>
          </a:prstGeom>
        </p:spPr>
        <p:style>
          <a:lnRef idx="2">
            <a:schemeClr val="accent1"/>
          </a:lnRef>
          <a:fillRef idx="0">
            <a:schemeClr val="accent1"/>
          </a:fillRef>
          <a:effectRef idx="1">
            <a:schemeClr val="accent1"/>
          </a:effectRef>
          <a:fontRef idx="minor">
            <a:schemeClr val="tx1"/>
          </a:fontRef>
        </p:style>
      </p:cxnSp>
      <p:cxnSp>
        <p:nvCxnSpPr>
          <p:cNvPr id="28" name="Curved Connector 27">
            <a:extLst>
              <a:ext uri="{FF2B5EF4-FFF2-40B4-BE49-F238E27FC236}">
                <a16:creationId xmlns:a16="http://schemas.microsoft.com/office/drawing/2014/main" id="{E64461D3-5C86-C0EF-6C6C-172A361C3FBA}"/>
              </a:ext>
            </a:extLst>
          </p:cNvPr>
          <p:cNvCxnSpPr>
            <a:stCxn id="13" idx="5"/>
            <a:endCxn id="19" idx="2"/>
          </p:cNvCxnSpPr>
          <p:nvPr/>
        </p:nvCxnSpPr>
        <p:spPr>
          <a:xfrm rot="5400000" flipH="1" flipV="1">
            <a:off x="3370242" y="2060110"/>
            <a:ext cx="61340" cy="1338127"/>
          </a:xfrm>
          <a:prstGeom prst="curvedConnector4">
            <a:avLst>
              <a:gd name="adj1" fmla="val -372677"/>
              <a:gd name="adj2" fmla="val 51295"/>
            </a:avLst>
          </a:prstGeom>
        </p:spPr>
        <p:style>
          <a:lnRef idx="2">
            <a:schemeClr val="accent1"/>
          </a:lnRef>
          <a:fillRef idx="0">
            <a:schemeClr val="accent1"/>
          </a:fillRef>
          <a:effectRef idx="1">
            <a:schemeClr val="accent1"/>
          </a:effectRef>
          <a:fontRef idx="minor">
            <a:schemeClr val="tx1"/>
          </a:fontRef>
        </p:style>
      </p:cxnSp>
      <p:cxnSp>
        <p:nvCxnSpPr>
          <p:cNvPr id="29" name="Curved Connector 28">
            <a:extLst>
              <a:ext uri="{FF2B5EF4-FFF2-40B4-BE49-F238E27FC236}">
                <a16:creationId xmlns:a16="http://schemas.microsoft.com/office/drawing/2014/main" id="{FCBEA0EF-7F9C-3471-3CDF-48BE1066B86A}"/>
              </a:ext>
            </a:extLst>
          </p:cNvPr>
          <p:cNvCxnSpPr>
            <a:stCxn id="3" idx="0"/>
            <a:endCxn id="13" idx="2"/>
          </p:cNvCxnSpPr>
          <p:nvPr/>
        </p:nvCxnSpPr>
        <p:spPr>
          <a:xfrm rot="5400000" flipH="1" flipV="1">
            <a:off x="1172496" y="2729716"/>
            <a:ext cx="1411220" cy="1303468"/>
          </a:xfrm>
          <a:prstGeom prst="curvedConnector2">
            <a:avLst/>
          </a:prstGeom>
        </p:spPr>
        <p:style>
          <a:lnRef idx="2">
            <a:schemeClr val="accent1"/>
          </a:lnRef>
          <a:fillRef idx="0">
            <a:schemeClr val="accent1"/>
          </a:fillRef>
          <a:effectRef idx="1">
            <a:schemeClr val="accent1"/>
          </a:effectRef>
          <a:fontRef idx="minor">
            <a:schemeClr val="tx1"/>
          </a:fontRef>
        </p:style>
      </p:cxnSp>
      <p:cxnSp>
        <p:nvCxnSpPr>
          <p:cNvPr id="31" name="Curved Connector 30">
            <a:extLst>
              <a:ext uri="{FF2B5EF4-FFF2-40B4-BE49-F238E27FC236}">
                <a16:creationId xmlns:a16="http://schemas.microsoft.com/office/drawing/2014/main" id="{410AEB4C-E775-362F-97A8-62A4E2021379}"/>
              </a:ext>
            </a:extLst>
          </p:cNvPr>
          <p:cNvCxnSpPr>
            <a:stCxn id="13" idx="4"/>
            <a:endCxn id="21" idx="2"/>
          </p:cNvCxnSpPr>
          <p:nvPr/>
        </p:nvCxnSpPr>
        <p:spPr>
          <a:xfrm rot="16200000" flipH="1">
            <a:off x="3066160" y="2376653"/>
            <a:ext cx="589415" cy="1425387"/>
          </a:xfrm>
          <a:prstGeom prst="curvedConnector2">
            <a:avLst/>
          </a:prstGeom>
        </p:spPr>
        <p:style>
          <a:lnRef idx="2">
            <a:schemeClr val="accent1"/>
          </a:lnRef>
          <a:fillRef idx="0">
            <a:schemeClr val="accent1"/>
          </a:fillRef>
          <a:effectRef idx="1">
            <a:schemeClr val="accent1"/>
          </a:effectRef>
          <a:fontRef idx="minor">
            <a:schemeClr val="tx1"/>
          </a:fontRef>
        </p:style>
      </p:cxnSp>
      <p:sp>
        <p:nvSpPr>
          <p:cNvPr id="33" name="Oval 32">
            <a:extLst>
              <a:ext uri="{FF2B5EF4-FFF2-40B4-BE49-F238E27FC236}">
                <a16:creationId xmlns:a16="http://schemas.microsoft.com/office/drawing/2014/main" id="{0F370CC9-1D7B-AD5D-9C5A-81DE0387D554}"/>
              </a:ext>
            </a:extLst>
          </p:cNvPr>
          <p:cNvSpPr/>
          <p:nvPr/>
        </p:nvSpPr>
        <p:spPr>
          <a:xfrm>
            <a:off x="4084319" y="3857619"/>
            <a:ext cx="236668" cy="2376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Curved Connector 34">
            <a:extLst>
              <a:ext uri="{FF2B5EF4-FFF2-40B4-BE49-F238E27FC236}">
                <a16:creationId xmlns:a16="http://schemas.microsoft.com/office/drawing/2014/main" id="{9E18D12A-5F54-656F-B6C6-A4AC87FCDC0F}"/>
              </a:ext>
            </a:extLst>
          </p:cNvPr>
          <p:cNvCxnSpPr>
            <a:stCxn id="13" idx="4"/>
            <a:endCxn id="33" idx="2"/>
          </p:cNvCxnSpPr>
          <p:nvPr/>
        </p:nvCxnSpPr>
        <p:spPr>
          <a:xfrm rot="16200000" flipH="1">
            <a:off x="2775357" y="2667456"/>
            <a:ext cx="1181779" cy="1436145"/>
          </a:xfrm>
          <a:prstGeom prst="curvedConnector2">
            <a:avLst/>
          </a:prstGeom>
        </p:spPr>
        <p:style>
          <a:lnRef idx="2">
            <a:schemeClr val="accent1"/>
          </a:lnRef>
          <a:fillRef idx="0">
            <a:schemeClr val="accent1"/>
          </a:fillRef>
          <a:effectRef idx="1">
            <a:schemeClr val="accent1"/>
          </a:effectRef>
          <a:fontRef idx="minor">
            <a:schemeClr val="tx1"/>
          </a:fontRef>
        </p:style>
      </p:cxnSp>
      <p:cxnSp>
        <p:nvCxnSpPr>
          <p:cNvPr id="37" name="Curved Connector 36">
            <a:extLst>
              <a:ext uri="{FF2B5EF4-FFF2-40B4-BE49-F238E27FC236}">
                <a16:creationId xmlns:a16="http://schemas.microsoft.com/office/drawing/2014/main" id="{9716BC09-4F53-6CDC-663D-708AB3DB1D84}"/>
              </a:ext>
            </a:extLst>
          </p:cNvPr>
          <p:cNvCxnSpPr>
            <a:stCxn id="3" idx="4"/>
            <a:endCxn id="14" idx="2"/>
          </p:cNvCxnSpPr>
          <p:nvPr/>
        </p:nvCxnSpPr>
        <p:spPr>
          <a:xfrm rot="16200000" flipH="1">
            <a:off x="1541595" y="4009437"/>
            <a:ext cx="756696" cy="1387142"/>
          </a:xfrm>
          <a:prstGeom prst="curvedConnector2">
            <a:avLst/>
          </a:prstGeom>
          <a:ln>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39" name="Curved Connector 38">
            <a:extLst>
              <a:ext uri="{FF2B5EF4-FFF2-40B4-BE49-F238E27FC236}">
                <a16:creationId xmlns:a16="http://schemas.microsoft.com/office/drawing/2014/main" id="{9F4916CE-4CC1-EE63-B732-ED7ED29CAF60}"/>
              </a:ext>
            </a:extLst>
          </p:cNvPr>
          <p:cNvCxnSpPr>
            <a:stCxn id="14" idx="0"/>
            <a:endCxn id="23" idx="2"/>
          </p:cNvCxnSpPr>
          <p:nvPr/>
        </p:nvCxnSpPr>
        <p:spPr>
          <a:xfrm rot="5400000" flipH="1" flipV="1">
            <a:off x="3210616" y="4114100"/>
            <a:ext cx="369689" cy="1327225"/>
          </a:xfrm>
          <a:prstGeom prst="curvedConnector2">
            <a:avLst/>
          </a:prstGeom>
          <a:ln>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40" name="Curved Connector 39">
            <a:extLst>
              <a:ext uri="{FF2B5EF4-FFF2-40B4-BE49-F238E27FC236}">
                <a16:creationId xmlns:a16="http://schemas.microsoft.com/office/drawing/2014/main" id="{6C7D55C9-F770-EEE7-BC0E-98CD168F20E0}"/>
              </a:ext>
            </a:extLst>
          </p:cNvPr>
          <p:cNvCxnSpPr>
            <a:cxnSpLocks/>
            <a:stCxn id="14" idx="4"/>
            <a:endCxn id="25" idx="2"/>
          </p:cNvCxnSpPr>
          <p:nvPr/>
        </p:nvCxnSpPr>
        <p:spPr>
          <a:xfrm rot="16200000" flipH="1">
            <a:off x="3264578" y="4667425"/>
            <a:ext cx="287011" cy="1352471"/>
          </a:xfrm>
          <a:prstGeom prst="curvedConnector2">
            <a:avLst/>
          </a:prstGeom>
          <a:ln>
            <a:solidFill>
              <a:schemeClr val="accent5"/>
            </a:solidFill>
          </a:ln>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0F00B264-65AC-572B-4CB2-2EEABFCC4A5D}"/>
              </a:ext>
            </a:extLst>
          </p:cNvPr>
          <p:cNvSpPr txBox="1"/>
          <p:nvPr/>
        </p:nvSpPr>
        <p:spPr>
          <a:xfrm>
            <a:off x="569493" y="5970494"/>
            <a:ext cx="1077090" cy="369332"/>
          </a:xfrm>
          <a:prstGeom prst="rect">
            <a:avLst/>
          </a:prstGeom>
          <a:noFill/>
        </p:spPr>
        <p:txBody>
          <a:bodyPr wrap="none" rtlCol="0">
            <a:spAutoFit/>
          </a:bodyPr>
          <a:lstStyle/>
          <a:p>
            <a:r>
              <a:rPr lang="en-US" dirty="0"/>
              <a:t>Situation</a:t>
            </a:r>
          </a:p>
        </p:txBody>
      </p:sp>
      <p:sp>
        <p:nvSpPr>
          <p:cNvPr id="43" name="TextBox 42">
            <a:extLst>
              <a:ext uri="{FF2B5EF4-FFF2-40B4-BE49-F238E27FC236}">
                <a16:creationId xmlns:a16="http://schemas.microsoft.com/office/drawing/2014/main" id="{A5406B9A-05B6-04B3-6EBD-F8429CE4BD81}"/>
              </a:ext>
            </a:extLst>
          </p:cNvPr>
          <p:cNvSpPr txBox="1"/>
          <p:nvPr/>
        </p:nvSpPr>
        <p:spPr>
          <a:xfrm>
            <a:off x="2303928" y="6016660"/>
            <a:ext cx="1290255" cy="646331"/>
          </a:xfrm>
          <a:prstGeom prst="rect">
            <a:avLst/>
          </a:prstGeom>
          <a:noFill/>
        </p:spPr>
        <p:txBody>
          <a:bodyPr wrap="square" rtlCol="0">
            <a:spAutoFit/>
          </a:bodyPr>
          <a:lstStyle/>
          <a:p>
            <a:r>
              <a:rPr lang="en-US" dirty="0"/>
              <a:t>Possible Choice</a:t>
            </a:r>
          </a:p>
        </p:txBody>
      </p:sp>
      <p:sp>
        <p:nvSpPr>
          <p:cNvPr id="44" name="TextBox 43">
            <a:extLst>
              <a:ext uri="{FF2B5EF4-FFF2-40B4-BE49-F238E27FC236}">
                <a16:creationId xmlns:a16="http://schemas.microsoft.com/office/drawing/2014/main" id="{4FD1D65F-03DC-0146-4A9C-D053A777CA49}"/>
              </a:ext>
            </a:extLst>
          </p:cNvPr>
          <p:cNvSpPr txBox="1"/>
          <p:nvPr/>
        </p:nvSpPr>
        <p:spPr>
          <a:xfrm>
            <a:off x="3676210" y="6024904"/>
            <a:ext cx="2121264" cy="646331"/>
          </a:xfrm>
          <a:prstGeom prst="rect">
            <a:avLst/>
          </a:prstGeom>
          <a:noFill/>
        </p:spPr>
        <p:txBody>
          <a:bodyPr wrap="square" rtlCol="0">
            <a:spAutoFit/>
          </a:bodyPr>
          <a:lstStyle/>
          <a:p>
            <a:r>
              <a:rPr lang="en-US" dirty="0"/>
              <a:t>Possible Consequence</a:t>
            </a:r>
          </a:p>
        </p:txBody>
      </p:sp>
      <p:sp>
        <p:nvSpPr>
          <p:cNvPr id="45" name="Oval 44">
            <a:extLst>
              <a:ext uri="{FF2B5EF4-FFF2-40B4-BE49-F238E27FC236}">
                <a16:creationId xmlns:a16="http://schemas.microsoft.com/office/drawing/2014/main" id="{64E997B6-9DFC-2FB3-F8BB-CA76CF5DC045}"/>
              </a:ext>
            </a:extLst>
          </p:cNvPr>
          <p:cNvSpPr/>
          <p:nvPr/>
        </p:nvSpPr>
        <p:spPr>
          <a:xfrm>
            <a:off x="5458300" y="1528287"/>
            <a:ext cx="236668" cy="23760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C3157659-8488-6DF3-BC56-E81893F8111A}"/>
              </a:ext>
            </a:extLst>
          </p:cNvPr>
          <p:cNvSpPr/>
          <p:nvPr/>
        </p:nvSpPr>
        <p:spPr>
          <a:xfrm>
            <a:off x="5458300" y="3251892"/>
            <a:ext cx="236668" cy="23760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D827A4F1-205A-175F-A611-C01A6E90BD74}"/>
              </a:ext>
            </a:extLst>
          </p:cNvPr>
          <p:cNvSpPr/>
          <p:nvPr/>
        </p:nvSpPr>
        <p:spPr>
          <a:xfrm>
            <a:off x="5458300" y="5355186"/>
            <a:ext cx="236668" cy="23760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Straight Connector 47">
            <a:extLst>
              <a:ext uri="{FF2B5EF4-FFF2-40B4-BE49-F238E27FC236}">
                <a16:creationId xmlns:a16="http://schemas.microsoft.com/office/drawing/2014/main" id="{A40DC983-90D0-6CC1-218D-BDAC16E135F4}"/>
              </a:ext>
            </a:extLst>
          </p:cNvPr>
          <p:cNvCxnSpPr>
            <a:endCxn id="45" idx="2"/>
          </p:cNvCxnSpPr>
          <p:nvPr/>
        </p:nvCxnSpPr>
        <p:spPr>
          <a:xfrm>
            <a:off x="4342498" y="1647087"/>
            <a:ext cx="111580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EAA9A13B-F773-4251-AACB-007A490B81AF}"/>
              </a:ext>
            </a:extLst>
          </p:cNvPr>
          <p:cNvCxnSpPr/>
          <p:nvPr/>
        </p:nvCxnSpPr>
        <p:spPr>
          <a:xfrm>
            <a:off x="4342498" y="3370692"/>
            <a:ext cx="111580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7511B3DE-D37C-8621-5E71-4AA2420CC407}"/>
              </a:ext>
            </a:extLst>
          </p:cNvPr>
          <p:cNvCxnSpPr/>
          <p:nvPr/>
        </p:nvCxnSpPr>
        <p:spPr>
          <a:xfrm>
            <a:off x="4328155" y="5487522"/>
            <a:ext cx="1115802" cy="0"/>
          </a:xfrm>
          <a:prstGeom prst="line">
            <a:avLst/>
          </a:prstGeom>
        </p:spPr>
        <p:style>
          <a:lnRef idx="2">
            <a:schemeClr val="accent1"/>
          </a:lnRef>
          <a:fillRef idx="0">
            <a:schemeClr val="accent1"/>
          </a:fillRef>
          <a:effectRef idx="1">
            <a:schemeClr val="accent1"/>
          </a:effectRef>
          <a:fontRef idx="minor">
            <a:schemeClr val="tx1"/>
          </a:fontRef>
        </p:style>
      </p:cxnSp>
      <p:sp>
        <p:nvSpPr>
          <p:cNvPr id="51" name="TextBox 50">
            <a:extLst>
              <a:ext uri="{FF2B5EF4-FFF2-40B4-BE49-F238E27FC236}">
                <a16:creationId xmlns:a16="http://schemas.microsoft.com/office/drawing/2014/main" id="{14A769B6-628E-141C-0916-EF064440ABA5}"/>
              </a:ext>
            </a:extLst>
          </p:cNvPr>
          <p:cNvSpPr txBox="1"/>
          <p:nvPr/>
        </p:nvSpPr>
        <p:spPr>
          <a:xfrm>
            <a:off x="5374928" y="6016660"/>
            <a:ext cx="1290255" cy="646331"/>
          </a:xfrm>
          <a:prstGeom prst="rect">
            <a:avLst/>
          </a:prstGeom>
          <a:noFill/>
        </p:spPr>
        <p:txBody>
          <a:bodyPr wrap="square" rtlCol="0">
            <a:spAutoFit/>
          </a:bodyPr>
          <a:lstStyle/>
          <a:p>
            <a:r>
              <a:rPr lang="en-US" dirty="0"/>
              <a:t>Good Outcomes</a:t>
            </a:r>
          </a:p>
        </p:txBody>
      </p:sp>
    </p:spTree>
    <p:extLst>
      <p:ext uri="{BB962C8B-B14F-4D97-AF65-F5344CB8AC3E}">
        <p14:creationId xmlns:p14="http://schemas.microsoft.com/office/powerpoint/2010/main" val="2530920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EA0BBE-E631-FECE-ABF2-7DFE91A19058}"/>
              </a:ext>
            </a:extLst>
          </p:cNvPr>
          <p:cNvSpPr>
            <a:spLocks noGrp="1"/>
          </p:cNvSpPr>
          <p:nvPr>
            <p:ph type="title"/>
          </p:nvPr>
        </p:nvSpPr>
        <p:spPr>
          <a:xfrm>
            <a:off x="838200" y="557189"/>
            <a:ext cx="3374136" cy="5567891"/>
          </a:xfrm>
        </p:spPr>
        <p:txBody>
          <a:bodyPr>
            <a:normAutofit/>
          </a:bodyPr>
          <a:lstStyle/>
          <a:p>
            <a:r>
              <a:rPr lang="en-US" dirty="0"/>
              <a:t>Creating a Consequence Tree: </a:t>
            </a:r>
            <a:br>
              <a:rPr lang="en-US" dirty="0"/>
            </a:br>
            <a:r>
              <a:rPr lang="en-US" dirty="0"/>
              <a:t>Steps 1 - 5</a:t>
            </a:r>
          </a:p>
        </p:txBody>
      </p:sp>
      <p:graphicFrame>
        <p:nvGraphicFramePr>
          <p:cNvPr id="5" name="Content Placeholder 2">
            <a:extLst>
              <a:ext uri="{FF2B5EF4-FFF2-40B4-BE49-F238E27FC236}">
                <a16:creationId xmlns:a16="http://schemas.microsoft.com/office/drawing/2014/main" id="{3A5B11BB-1CEE-DFB1-D15E-2F995BB90EC3}"/>
              </a:ext>
            </a:extLst>
          </p:cNvPr>
          <p:cNvGraphicFramePr>
            <a:graphicFrameLocks noGrp="1"/>
          </p:cNvGraphicFramePr>
          <p:nvPr>
            <p:ph idx="1"/>
            <p:extLst>
              <p:ext uri="{D42A27DB-BD31-4B8C-83A1-F6EECF244321}">
                <p14:modId xmlns:p14="http://schemas.microsoft.com/office/powerpoint/2010/main" val="654111497"/>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15790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F213B8E-9945-D5DA-90BD-516C5CCB4F72}"/>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229899-84C1-0722-A786-5C112DA8290B}"/>
              </a:ext>
            </a:extLst>
          </p:cNvPr>
          <p:cNvSpPr>
            <a:spLocks noGrp="1"/>
          </p:cNvSpPr>
          <p:nvPr>
            <p:ph type="title"/>
          </p:nvPr>
        </p:nvSpPr>
        <p:spPr>
          <a:xfrm>
            <a:off x="838200" y="557189"/>
            <a:ext cx="3374136" cy="5567891"/>
          </a:xfrm>
        </p:spPr>
        <p:txBody>
          <a:bodyPr>
            <a:normAutofit/>
          </a:bodyPr>
          <a:lstStyle/>
          <a:p>
            <a:r>
              <a:rPr lang="en-US" dirty="0"/>
              <a:t>Consequence Tree: </a:t>
            </a:r>
            <a:br>
              <a:rPr lang="en-US" dirty="0"/>
            </a:br>
            <a:r>
              <a:rPr lang="en-US" dirty="0"/>
              <a:t>Steps 6 - 10</a:t>
            </a:r>
          </a:p>
        </p:txBody>
      </p:sp>
      <p:graphicFrame>
        <p:nvGraphicFramePr>
          <p:cNvPr id="5" name="Content Placeholder 2">
            <a:extLst>
              <a:ext uri="{FF2B5EF4-FFF2-40B4-BE49-F238E27FC236}">
                <a16:creationId xmlns:a16="http://schemas.microsoft.com/office/drawing/2014/main" id="{9041AE6D-BC55-717D-0B0A-8F944AE34221}"/>
              </a:ext>
            </a:extLst>
          </p:cNvPr>
          <p:cNvGraphicFramePr>
            <a:graphicFrameLocks noGrp="1"/>
          </p:cNvGraphicFramePr>
          <p:nvPr>
            <p:ph idx="1"/>
            <p:extLst>
              <p:ext uri="{D42A27DB-BD31-4B8C-83A1-F6EECF244321}">
                <p14:modId xmlns:p14="http://schemas.microsoft.com/office/powerpoint/2010/main" val="1502517568"/>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137408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45DC394-4B49-4A3F-80DF-6A554897FE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FA9B6C6-A247-48A8-9A1C-1E36FA945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803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 name="Title 3">
            <a:extLst>
              <a:ext uri="{FF2B5EF4-FFF2-40B4-BE49-F238E27FC236}">
                <a16:creationId xmlns:a16="http://schemas.microsoft.com/office/drawing/2014/main" id="{A3F9DCB6-A10F-F9A6-0A86-DFECCAB66984}"/>
              </a:ext>
            </a:extLst>
          </p:cNvPr>
          <p:cNvSpPr>
            <a:spLocks noGrp="1"/>
          </p:cNvSpPr>
          <p:nvPr>
            <p:ph type="ctrTitle"/>
          </p:nvPr>
        </p:nvSpPr>
        <p:spPr>
          <a:xfrm>
            <a:off x="1500136" y="590062"/>
            <a:ext cx="5141964" cy="2838938"/>
          </a:xfrm>
        </p:spPr>
        <p:txBody>
          <a:bodyPr>
            <a:normAutofit/>
          </a:bodyPr>
          <a:lstStyle/>
          <a:p>
            <a:pPr algn="l"/>
            <a:r>
              <a:rPr lang="en-US" sz="5600">
                <a:solidFill>
                  <a:srgbClr val="FFFFFF"/>
                </a:solidFill>
              </a:rPr>
              <a:t>Consequence Tree Worksheets</a:t>
            </a:r>
          </a:p>
        </p:txBody>
      </p:sp>
      <p:sp>
        <p:nvSpPr>
          <p:cNvPr id="5" name="Subtitle 4">
            <a:extLst>
              <a:ext uri="{FF2B5EF4-FFF2-40B4-BE49-F238E27FC236}">
                <a16:creationId xmlns:a16="http://schemas.microsoft.com/office/drawing/2014/main" id="{021ED2FF-953B-B979-DDC3-9C6442CB9158}"/>
              </a:ext>
            </a:extLst>
          </p:cNvPr>
          <p:cNvSpPr>
            <a:spLocks noGrp="1"/>
          </p:cNvSpPr>
          <p:nvPr>
            <p:ph type="subTitle" idx="1"/>
          </p:nvPr>
        </p:nvSpPr>
        <p:spPr>
          <a:xfrm>
            <a:off x="1500136" y="3505199"/>
            <a:ext cx="5141949" cy="1198120"/>
          </a:xfrm>
        </p:spPr>
        <p:txBody>
          <a:bodyPr>
            <a:normAutofit/>
          </a:bodyPr>
          <a:lstStyle/>
          <a:p>
            <a:pPr algn="l"/>
            <a:r>
              <a:rPr lang="en-US" sz="2000">
                <a:solidFill>
                  <a:srgbClr val="FFFFFF"/>
                </a:solidFill>
              </a:rPr>
              <a:t>https://www.sysabee.com/index.php/getting-to-decide-workshop/</a:t>
            </a:r>
          </a:p>
        </p:txBody>
      </p:sp>
      <p:pic>
        <p:nvPicPr>
          <p:cNvPr id="7" name="Picture 6" descr="Small tree">
            <a:extLst>
              <a:ext uri="{FF2B5EF4-FFF2-40B4-BE49-F238E27FC236}">
                <a16:creationId xmlns:a16="http://schemas.microsoft.com/office/drawing/2014/main" id="{7B8A493B-5714-869A-DCA3-9BCB02C832FD}"/>
              </a:ext>
            </a:extLst>
          </p:cNvPr>
          <p:cNvPicPr>
            <a:picLocks noChangeAspect="1"/>
          </p:cNvPicPr>
          <p:nvPr/>
        </p:nvPicPr>
        <p:blipFill>
          <a:blip r:embed="rId2"/>
          <a:srcRect l="17734" r="36406" b="-1"/>
          <a:stretch>
            <a:fillRect/>
          </a:stretch>
        </p:blipFill>
        <p:spPr>
          <a:xfrm>
            <a:off x="7480300" y="10"/>
            <a:ext cx="4711700" cy="6857990"/>
          </a:xfrm>
          <a:prstGeom prst="rect">
            <a:avLst/>
          </a:prstGeom>
        </p:spPr>
      </p:pic>
      <p:sp>
        <p:nvSpPr>
          <p:cNvPr id="15"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7334" y="19317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16112" y="214158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22"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1794" y="23854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21" name="Straight Connector 20">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5145"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5147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FED0B38-B41C-B812-56F3-DD99E4620EC7}"/>
              </a:ext>
            </a:extLst>
          </p:cNvPr>
          <p:cNvSpPr/>
          <p:nvPr/>
        </p:nvSpPr>
        <p:spPr>
          <a:xfrm>
            <a:off x="802723" y="3437247"/>
            <a:ext cx="2384121" cy="472287"/>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5" name="TextBox 4">
            <a:extLst>
              <a:ext uri="{FF2B5EF4-FFF2-40B4-BE49-F238E27FC236}">
                <a16:creationId xmlns:a16="http://schemas.microsoft.com/office/drawing/2014/main" id="{E515FBC2-8CBA-EC2F-4F2F-DDDE5BFB48EF}"/>
              </a:ext>
            </a:extLst>
          </p:cNvPr>
          <p:cNvSpPr txBox="1"/>
          <p:nvPr/>
        </p:nvSpPr>
        <p:spPr>
          <a:xfrm>
            <a:off x="802724" y="262162"/>
            <a:ext cx="2692353" cy="363946"/>
          </a:xfrm>
          <a:prstGeom prst="rect">
            <a:avLst/>
          </a:prstGeom>
          <a:noFill/>
        </p:spPr>
        <p:txBody>
          <a:bodyPr wrap="square" rtlCol="0">
            <a:spAutoFit/>
          </a:bodyPr>
          <a:lstStyle/>
          <a:p>
            <a:r>
              <a:rPr lang="en-US" sz="1765" b="1" dirty="0"/>
              <a:t>Decision Situation</a:t>
            </a:r>
          </a:p>
        </p:txBody>
      </p:sp>
      <p:sp>
        <p:nvSpPr>
          <p:cNvPr id="6" name="Rectangle 5">
            <a:extLst>
              <a:ext uri="{FF2B5EF4-FFF2-40B4-BE49-F238E27FC236}">
                <a16:creationId xmlns:a16="http://schemas.microsoft.com/office/drawing/2014/main" id="{F8B2D3F1-5406-0D07-8D1D-CAF8E47357DE}"/>
              </a:ext>
            </a:extLst>
          </p:cNvPr>
          <p:cNvSpPr/>
          <p:nvPr/>
        </p:nvSpPr>
        <p:spPr>
          <a:xfrm>
            <a:off x="4059264" y="1502138"/>
            <a:ext cx="2384121" cy="472287"/>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7" name="TextBox 6">
            <a:extLst>
              <a:ext uri="{FF2B5EF4-FFF2-40B4-BE49-F238E27FC236}">
                <a16:creationId xmlns:a16="http://schemas.microsoft.com/office/drawing/2014/main" id="{A3DC9D04-124B-CE3B-4671-8D5BF345F039}"/>
              </a:ext>
            </a:extLst>
          </p:cNvPr>
          <p:cNvSpPr txBox="1"/>
          <p:nvPr/>
        </p:nvSpPr>
        <p:spPr>
          <a:xfrm>
            <a:off x="3987413" y="263195"/>
            <a:ext cx="2686944" cy="363946"/>
          </a:xfrm>
          <a:prstGeom prst="rect">
            <a:avLst/>
          </a:prstGeom>
          <a:noFill/>
        </p:spPr>
        <p:txBody>
          <a:bodyPr wrap="square" rtlCol="0">
            <a:spAutoFit/>
          </a:bodyPr>
          <a:lstStyle/>
          <a:p>
            <a:r>
              <a:rPr lang="en-US" sz="1765" b="1" dirty="0"/>
              <a:t>First-Step Actions </a:t>
            </a:r>
          </a:p>
        </p:txBody>
      </p:sp>
      <p:sp>
        <p:nvSpPr>
          <p:cNvPr id="10" name="Rectangle 9">
            <a:extLst>
              <a:ext uri="{FF2B5EF4-FFF2-40B4-BE49-F238E27FC236}">
                <a16:creationId xmlns:a16="http://schemas.microsoft.com/office/drawing/2014/main" id="{10DEE894-3339-55BE-DF33-64222DAF1CDB}"/>
              </a:ext>
            </a:extLst>
          </p:cNvPr>
          <p:cNvSpPr/>
          <p:nvPr/>
        </p:nvSpPr>
        <p:spPr>
          <a:xfrm>
            <a:off x="4059264" y="3437247"/>
            <a:ext cx="2384121" cy="472287"/>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1" name="Rectangle 10">
            <a:extLst>
              <a:ext uri="{FF2B5EF4-FFF2-40B4-BE49-F238E27FC236}">
                <a16:creationId xmlns:a16="http://schemas.microsoft.com/office/drawing/2014/main" id="{9A97DBBA-4537-8256-AE26-B2197003A334}"/>
              </a:ext>
            </a:extLst>
          </p:cNvPr>
          <p:cNvSpPr/>
          <p:nvPr/>
        </p:nvSpPr>
        <p:spPr>
          <a:xfrm>
            <a:off x="4059319" y="5328304"/>
            <a:ext cx="2384121" cy="472287"/>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2" name="Rectangle 11">
            <a:extLst>
              <a:ext uri="{FF2B5EF4-FFF2-40B4-BE49-F238E27FC236}">
                <a16:creationId xmlns:a16="http://schemas.microsoft.com/office/drawing/2014/main" id="{BAA9B01F-1FF4-91B7-9373-F8531AAAC66B}"/>
              </a:ext>
            </a:extLst>
          </p:cNvPr>
          <p:cNvSpPr/>
          <p:nvPr/>
        </p:nvSpPr>
        <p:spPr>
          <a:xfrm>
            <a:off x="7496736" y="960476"/>
            <a:ext cx="2384121" cy="472287"/>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3" name="Rectangle 12">
            <a:extLst>
              <a:ext uri="{FF2B5EF4-FFF2-40B4-BE49-F238E27FC236}">
                <a16:creationId xmlns:a16="http://schemas.microsoft.com/office/drawing/2014/main" id="{5132BEDC-A510-1C2A-5B39-81EFC689F77B}"/>
              </a:ext>
            </a:extLst>
          </p:cNvPr>
          <p:cNvSpPr/>
          <p:nvPr/>
        </p:nvSpPr>
        <p:spPr>
          <a:xfrm>
            <a:off x="7496735" y="1950967"/>
            <a:ext cx="2384121" cy="472287"/>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4" name="Rectangle 13">
            <a:extLst>
              <a:ext uri="{FF2B5EF4-FFF2-40B4-BE49-F238E27FC236}">
                <a16:creationId xmlns:a16="http://schemas.microsoft.com/office/drawing/2014/main" id="{4DF50020-B710-7F85-97E5-19B745DD3378}"/>
              </a:ext>
            </a:extLst>
          </p:cNvPr>
          <p:cNvSpPr/>
          <p:nvPr/>
        </p:nvSpPr>
        <p:spPr>
          <a:xfrm>
            <a:off x="7486897" y="2941457"/>
            <a:ext cx="2384121" cy="472287"/>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5" name="Rectangle 14">
            <a:extLst>
              <a:ext uri="{FF2B5EF4-FFF2-40B4-BE49-F238E27FC236}">
                <a16:creationId xmlns:a16="http://schemas.microsoft.com/office/drawing/2014/main" id="{5181F499-C872-E2A4-1C91-7AB57865887B}"/>
              </a:ext>
            </a:extLst>
          </p:cNvPr>
          <p:cNvSpPr/>
          <p:nvPr/>
        </p:nvSpPr>
        <p:spPr>
          <a:xfrm>
            <a:off x="7486896" y="3931948"/>
            <a:ext cx="2384121" cy="472287"/>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6" name="Rectangle 15">
            <a:extLst>
              <a:ext uri="{FF2B5EF4-FFF2-40B4-BE49-F238E27FC236}">
                <a16:creationId xmlns:a16="http://schemas.microsoft.com/office/drawing/2014/main" id="{269B7340-D9A1-584B-B877-A50453D3E20D}"/>
              </a:ext>
            </a:extLst>
          </p:cNvPr>
          <p:cNvSpPr/>
          <p:nvPr/>
        </p:nvSpPr>
        <p:spPr>
          <a:xfrm>
            <a:off x="7496736" y="4778129"/>
            <a:ext cx="2384121" cy="472287"/>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7" name="Rectangle 16">
            <a:extLst>
              <a:ext uri="{FF2B5EF4-FFF2-40B4-BE49-F238E27FC236}">
                <a16:creationId xmlns:a16="http://schemas.microsoft.com/office/drawing/2014/main" id="{6A500668-D137-6B22-CBB5-A1ED0D83BE85}"/>
              </a:ext>
            </a:extLst>
          </p:cNvPr>
          <p:cNvSpPr/>
          <p:nvPr/>
        </p:nvSpPr>
        <p:spPr>
          <a:xfrm>
            <a:off x="7496735" y="5768619"/>
            <a:ext cx="2384121" cy="472287"/>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8" name="TextBox 17">
            <a:extLst>
              <a:ext uri="{FF2B5EF4-FFF2-40B4-BE49-F238E27FC236}">
                <a16:creationId xmlns:a16="http://schemas.microsoft.com/office/drawing/2014/main" id="{A34D5DF2-B7FE-AA41-8693-15B7A525A15B}"/>
              </a:ext>
            </a:extLst>
          </p:cNvPr>
          <p:cNvSpPr txBox="1"/>
          <p:nvPr/>
        </p:nvSpPr>
        <p:spPr>
          <a:xfrm>
            <a:off x="7394872" y="255836"/>
            <a:ext cx="3346654" cy="363946"/>
          </a:xfrm>
          <a:prstGeom prst="rect">
            <a:avLst/>
          </a:prstGeom>
          <a:noFill/>
        </p:spPr>
        <p:txBody>
          <a:bodyPr wrap="square" rtlCol="0">
            <a:spAutoFit/>
          </a:bodyPr>
          <a:lstStyle/>
          <a:p>
            <a:r>
              <a:rPr lang="en-US" sz="1765" b="1" dirty="0"/>
              <a:t>Outcome Scenarios</a:t>
            </a:r>
          </a:p>
        </p:txBody>
      </p:sp>
      <p:sp>
        <p:nvSpPr>
          <p:cNvPr id="19" name="TextBox 18">
            <a:extLst>
              <a:ext uri="{FF2B5EF4-FFF2-40B4-BE49-F238E27FC236}">
                <a16:creationId xmlns:a16="http://schemas.microsoft.com/office/drawing/2014/main" id="{49A3641B-92F1-817A-8ADA-523F5300862D}"/>
              </a:ext>
            </a:extLst>
          </p:cNvPr>
          <p:cNvSpPr txBox="1"/>
          <p:nvPr/>
        </p:nvSpPr>
        <p:spPr>
          <a:xfrm>
            <a:off x="9910373" y="800472"/>
            <a:ext cx="1439124" cy="825419"/>
          </a:xfrm>
          <a:prstGeom prst="rect">
            <a:avLst/>
          </a:prstGeom>
          <a:noFill/>
        </p:spPr>
        <p:txBody>
          <a:bodyPr wrap="square" rtlCol="0">
            <a:spAutoFit/>
          </a:bodyPr>
          <a:lstStyle/>
          <a:p>
            <a:r>
              <a:rPr lang="en-US" sz="1588" dirty="0"/>
              <a:t>Strong:</a:t>
            </a:r>
          </a:p>
          <a:p>
            <a:r>
              <a:rPr lang="en-US" sz="1588" dirty="0"/>
              <a:t>Weak:</a:t>
            </a:r>
          </a:p>
          <a:p>
            <a:r>
              <a:rPr lang="en-US" sz="1588" dirty="0"/>
              <a:t>Likeliness:</a:t>
            </a:r>
          </a:p>
        </p:txBody>
      </p:sp>
      <p:sp>
        <p:nvSpPr>
          <p:cNvPr id="25" name="TextBox 24">
            <a:extLst>
              <a:ext uri="{FF2B5EF4-FFF2-40B4-BE49-F238E27FC236}">
                <a16:creationId xmlns:a16="http://schemas.microsoft.com/office/drawing/2014/main" id="{DE8824E9-075B-3DD6-122F-1487B65BA947}"/>
              </a:ext>
            </a:extLst>
          </p:cNvPr>
          <p:cNvSpPr txBox="1"/>
          <p:nvPr/>
        </p:nvSpPr>
        <p:spPr>
          <a:xfrm>
            <a:off x="3978704" y="2097373"/>
            <a:ext cx="1165319" cy="336695"/>
          </a:xfrm>
          <a:prstGeom prst="rect">
            <a:avLst/>
          </a:prstGeom>
          <a:noFill/>
        </p:spPr>
        <p:txBody>
          <a:bodyPr wrap="none" rtlCol="0">
            <a:spAutoFit/>
          </a:bodyPr>
          <a:lstStyle/>
          <a:p>
            <a:r>
              <a:rPr lang="en-US" sz="1588" dirty="0"/>
              <a:t>Evaluation:</a:t>
            </a:r>
          </a:p>
        </p:txBody>
      </p:sp>
      <p:sp>
        <p:nvSpPr>
          <p:cNvPr id="26" name="TextBox 25">
            <a:extLst>
              <a:ext uri="{FF2B5EF4-FFF2-40B4-BE49-F238E27FC236}">
                <a16:creationId xmlns:a16="http://schemas.microsoft.com/office/drawing/2014/main" id="{BC12DCE1-75CF-C89F-E9F7-CF685E0E7C6F}"/>
              </a:ext>
            </a:extLst>
          </p:cNvPr>
          <p:cNvSpPr txBox="1"/>
          <p:nvPr/>
        </p:nvSpPr>
        <p:spPr>
          <a:xfrm>
            <a:off x="3978704" y="4041636"/>
            <a:ext cx="1165319" cy="336695"/>
          </a:xfrm>
          <a:prstGeom prst="rect">
            <a:avLst/>
          </a:prstGeom>
          <a:noFill/>
        </p:spPr>
        <p:txBody>
          <a:bodyPr wrap="none" rtlCol="0">
            <a:spAutoFit/>
          </a:bodyPr>
          <a:lstStyle/>
          <a:p>
            <a:r>
              <a:rPr lang="en-US" sz="1588" dirty="0"/>
              <a:t>Evaluation:</a:t>
            </a:r>
          </a:p>
        </p:txBody>
      </p:sp>
      <p:sp>
        <p:nvSpPr>
          <p:cNvPr id="27" name="TextBox 26">
            <a:extLst>
              <a:ext uri="{FF2B5EF4-FFF2-40B4-BE49-F238E27FC236}">
                <a16:creationId xmlns:a16="http://schemas.microsoft.com/office/drawing/2014/main" id="{125AE87C-6A0E-45A1-0397-B4284A9ADA1C}"/>
              </a:ext>
            </a:extLst>
          </p:cNvPr>
          <p:cNvSpPr txBox="1"/>
          <p:nvPr/>
        </p:nvSpPr>
        <p:spPr>
          <a:xfrm>
            <a:off x="4032237" y="5887666"/>
            <a:ext cx="1165319" cy="336695"/>
          </a:xfrm>
          <a:prstGeom prst="rect">
            <a:avLst/>
          </a:prstGeom>
          <a:noFill/>
        </p:spPr>
        <p:txBody>
          <a:bodyPr wrap="none" rtlCol="0">
            <a:spAutoFit/>
          </a:bodyPr>
          <a:lstStyle/>
          <a:p>
            <a:r>
              <a:rPr lang="en-US" sz="1588" dirty="0"/>
              <a:t>Evaluation:</a:t>
            </a:r>
          </a:p>
        </p:txBody>
      </p:sp>
      <p:sp>
        <p:nvSpPr>
          <p:cNvPr id="28" name="TextBox 27">
            <a:extLst>
              <a:ext uri="{FF2B5EF4-FFF2-40B4-BE49-F238E27FC236}">
                <a16:creationId xmlns:a16="http://schemas.microsoft.com/office/drawing/2014/main" id="{3B31911E-9374-CAE1-5E3C-C7487B82A5F0}"/>
              </a:ext>
            </a:extLst>
          </p:cNvPr>
          <p:cNvSpPr txBox="1"/>
          <p:nvPr/>
        </p:nvSpPr>
        <p:spPr>
          <a:xfrm>
            <a:off x="9924674" y="1779757"/>
            <a:ext cx="1439124" cy="825419"/>
          </a:xfrm>
          <a:prstGeom prst="rect">
            <a:avLst/>
          </a:prstGeom>
          <a:noFill/>
        </p:spPr>
        <p:txBody>
          <a:bodyPr wrap="square" rtlCol="0">
            <a:spAutoFit/>
          </a:bodyPr>
          <a:lstStyle/>
          <a:p>
            <a:r>
              <a:rPr lang="en-US" sz="1588" dirty="0"/>
              <a:t>Strong:</a:t>
            </a:r>
          </a:p>
          <a:p>
            <a:r>
              <a:rPr lang="en-US" sz="1588" dirty="0"/>
              <a:t>Weak:</a:t>
            </a:r>
          </a:p>
          <a:p>
            <a:r>
              <a:rPr lang="en-US" sz="1588" dirty="0"/>
              <a:t>Likeliness:</a:t>
            </a:r>
          </a:p>
        </p:txBody>
      </p:sp>
      <p:sp>
        <p:nvSpPr>
          <p:cNvPr id="29" name="TextBox 28">
            <a:extLst>
              <a:ext uri="{FF2B5EF4-FFF2-40B4-BE49-F238E27FC236}">
                <a16:creationId xmlns:a16="http://schemas.microsoft.com/office/drawing/2014/main" id="{698E7E24-591F-56FE-9511-C11B8CC763D7}"/>
              </a:ext>
            </a:extLst>
          </p:cNvPr>
          <p:cNvSpPr txBox="1"/>
          <p:nvPr/>
        </p:nvSpPr>
        <p:spPr>
          <a:xfrm>
            <a:off x="9910373" y="2773366"/>
            <a:ext cx="1439124" cy="825419"/>
          </a:xfrm>
          <a:prstGeom prst="rect">
            <a:avLst/>
          </a:prstGeom>
          <a:noFill/>
        </p:spPr>
        <p:txBody>
          <a:bodyPr wrap="square" rtlCol="0">
            <a:spAutoFit/>
          </a:bodyPr>
          <a:lstStyle/>
          <a:p>
            <a:r>
              <a:rPr lang="en-US" sz="1588" dirty="0"/>
              <a:t>Strong:</a:t>
            </a:r>
          </a:p>
          <a:p>
            <a:r>
              <a:rPr lang="en-US" sz="1588" dirty="0"/>
              <a:t>Weak:</a:t>
            </a:r>
          </a:p>
          <a:p>
            <a:r>
              <a:rPr lang="en-US" sz="1588" dirty="0"/>
              <a:t>Likeliness:</a:t>
            </a:r>
          </a:p>
        </p:txBody>
      </p:sp>
      <p:sp>
        <p:nvSpPr>
          <p:cNvPr id="30" name="TextBox 29">
            <a:extLst>
              <a:ext uri="{FF2B5EF4-FFF2-40B4-BE49-F238E27FC236}">
                <a16:creationId xmlns:a16="http://schemas.microsoft.com/office/drawing/2014/main" id="{13FC0BE9-5CF7-7761-F8B8-1A1AEA5CB9F7}"/>
              </a:ext>
            </a:extLst>
          </p:cNvPr>
          <p:cNvSpPr txBox="1"/>
          <p:nvPr/>
        </p:nvSpPr>
        <p:spPr>
          <a:xfrm>
            <a:off x="9924674" y="3752651"/>
            <a:ext cx="1439124" cy="825419"/>
          </a:xfrm>
          <a:prstGeom prst="rect">
            <a:avLst/>
          </a:prstGeom>
          <a:noFill/>
        </p:spPr>
        <p:txBody>
          <a:bodyPr wrap="square" rtlCol="0">
            <a:spAutoFit/>
          </a:bodyPr>
          <a:lstStyle/>
          <a:p>
            <a:r>
              <a:rPr lang="en-US" sz="1588" dirty="0"/>
              <a:t>Strong:</a:t>
            </a:r>
          </a:p>
          <a:p>
            <a:r>
              <a:rPr lang="en-US" sz="1588" dirty="0"/>
              <a:t>Weak:</a:t>
            </a:r>
          </a:p>
          <a:p>
            <a:r>
              <a:rPr lang="en-US" sz="1588" dirty="0"/>
              <a:t>Likeliness:</a:t>
            </a:r>
          </a:p>
        </p:txBody>
      </p:sp>
      <p:sp>
        <p:nvSpPr>
          <p:cNvPr id="31" name="TextBox 30">
            <a:extLst>
              <a:ext uri="{FF2B5EF4-FFF2-40B4-BE49-F238E27FC236}">
                <a16:creationId xmlns:a16="http://schemas.microsoft.com/office/drawing/2014/main" id="{17966C0A-F1B9-F1C9-DF67-B579E8356B71}"/>
              </a:ext>
            </a:extLst>
          </p:cNvPr>
          <p:cNvSpPr txBox="1"/>
          <p:nvPr/>
        </p:nvSpPr>
        <p:spPr>
          <a:xfrm>
            <a:off x="9929223" y="4573957"/>
            <a:ext cx="1439124" cy="825419"/>
          </a:xfrm>
          <a:prstGeom prst="rect">
            <a:avLst/>
          </a:prstGeom>
          <a:noFill/>
        </p:spPr>
        <p:txBody>
          <a:bodyPr wrap="square" rtlCol="0">
            <a:spAutoFit/>
          </a:bodyPr>
          <a:lstStyle/>
          <a:p>
            <a:r>
              <a:rPr lang="en-US" sz="1588" dirty="0"/>
              <a:t>Strong:</a:t>
            </a:r>
          </a:p>
          <a:p>
            <a:r>
              <a:rPr lang="en-US" sz="1588" dirty="0"/>
              <a:t>Weak:</a:t>
            </a:r>
          </a:p>
          <a:p>
            <a:r>
              <a:rPr lang="en-US" sz="1588" dirty="0"/>
              <a:t>Likeliness:</a:t>
            </a:r>
          </a:p>
        </p:txBody>
      </p:sp>
      <p:sp>
        <p:nvSpPr>
          <p:cNvPr id="32" name="TextBox 31">
            <a:extLst>
              <a:ext uri="{FF2B5EF4-FFF2-40B4-BE49-F238E27FC236}">
                <a16:creationId xmlns:a16="http://schemas.microsoft.com/office/drawing/2014/main" id="{0EB9A2CC-BB99-D496-1508-500F4E6A21FF}"/>
              </a:ext>
            </a:extLst>
          </p:cNvPr>
          <p:cNvSpPr txBox="1"/>
          <p:nvPr/>
        </p:nvSpPr>
        <p:spPr>
          <a:xfrm>
            <a:off x="9943523" y="5564448"/>
            <a:ext cx="1439124" cy="825419"/>
          </a:xfrm>
          <a:prstGeom prst="rect">
            <a:avLst/>
          </a:prstGeom>
          <a:noFill/>
        </p:spPr>
        <p:txBody>
          <a:bodyPr wrap="square" rtlCol="0">
            <a:spAutoFit/>
          </a:bodyPr>
          <a:lstStyle/>
          <a:p>
            <a:r>
              <a:rPr lang="en-US" sz="1588" dirty="0"/>
              <a:t>Strong:</a:t>
            </a:r>
          </a:p>
          <a:p>
            <a:r>
              <a:rPr lang="en-US" sz="1588" dirty="0"/>
              <a:t>Weak:</a:t>
            </a:r>
          </a:p>
          <a:p>
            <a:r>
              <a:rPr lang="en-US" sz="1588" dirty="0"/>
              <a:t>Likeliness:</a:t>
            </a:r>
          </a:p>
        </p:txBody>
      </p:sp>
      <p:sp>
        <p:nvSpPr>
          <p:cNvPr id="2" name="TextBox 1">
            <a:extLst>
              <a:ext uri="{FF2B5EF4-FFF2-40B4-BE49-F238E27FC236}">
                <a16:creationId xmlns:a16="http://schemas.microsoft.com/office/drawing/2014/main" id="{BD1399DB-03A6-A34C-9FC2-195F05969FA4}"/>
              </a:ext>
            </a:extLst>
          </p:cNvPr>
          <p:cNvSpPr txBox="1"/>
          <p:nvPr/>
        </p:nvSpPr>
        <p:spPr>
          <a:xfrm>
            <a:off x="7405630" y="646129"/>
            <a:ext cx="774571" cy="336695"/>
          </a:xfrm>
          <a:prstGeom prst="rect">
            <a:avLst/>
          </a:prstGeom>
          <a:noFill/>
        </p:spPr>
        <p:txBody>
          <a:bodyPr wrap="none" rtlCol="0">
            <a:spAutoFit/>
          </a:bodyPr>
          <a:lstStyle/>
          <a:p>
            <a:r>
              <a:rPr lang="en-US" sz="1588" dirty="0"/>
              <a:t>Name:</a:t>
            </a:r>
          </a:p>
        </p:txBody>
      </p:sp>
      <p:sp>
        <p:nvSpPr>
          <p:cNvPr id="3" name="TextBox 2">
            <a:extLst>
              <a:ext uri="{FF2B5EF4-FFF2-40B4-BE49-F238E27FC236}">
                <a16:creationId xmlns:a16="http://schemas.microsoft.com/office/drawing/2014/main" id="{1FC245DC-8276-38DC-9650-3D60987F6377}"/>
              </a:ext>
            </a:extLst>
          </p:cNvPr>
          <p:cNvSpPr txBox="1"/>
          <p:nvPr/>
        </p:nvSpPr>
        <p:spPr>
          <a:xfrm>
            <a:off x="7432524" y="1641211"/>
            <a:ext cx="774571" cy="336695"/>
          </a:xfrm>
          <a:prstGeom prst="rect">
            <a:avLst/>
          </a:prstGeom>
          <a:noFill/>
        </p:spPr>
        <p:txBody>
          <a:bodyPr wrap="none" rtlCol="0">
            <a:spAutoFit/>
          </a:bodyPr>
          <a:lstStyle/>
          <a:p>
            <a:r>
              <a:rPr lang="en-US" sz="1588" dirty="0"/>
              <a:t>Name:</a:t>
            </a:r>
          </a:p>
        </p:txBody>
      </p:sp>
      <p:sp>
        <p:nvSpPr>
          <p:cNvPr id="8" name="TextBox 7">
            <a:extLst>
              <a:ext uri="{FF2B5EF4-FFF2-40B4-BE49-F238E27FC236}">
                <a16:creationId xmlns:a16="http://schemas.microsoft.com/office/drawing/2014/main" id="{45FEEC7A-B068-C096-644B-3413C4382F7F}"/>
              </a:ext>
            </a:extLst>
          </p:cNvPr>
          <p:cNvSpPr txBox="1"/>
          <p:nvPr/>
        </p:nvSpPr>
        <p:spPr>
          <a:xfrm>
            <a:off x="7400251" y="2630915"/>
            <a:ext cx="774571" cy="336695"/>
          </a:xfrm>
          <a:prstGeom prst="rect">
            <a:avLst/>
          </a:prstGeom>
          <a:noFill/>
        </p:spPr>
        <p:txBody>
          <a:bodyPr wrap="none" rtlCol="0">
            <a:spAutoFit/>
          </a:bodyPr>
          <a:lstStyle/>
          <a:p>
            <a:r>
              <a:rPr lang="en-US" sz="1588" dirty="0"/>
              <a:t>Name:</a:t>
            </a:r>
          </a:p>
        </p:txBody>
      </p:sp>
      <p:sp>
        <p:nvSpPr>
          <p:cNvPr id="20" name="TextBox 19">
            <a:extLst>
              <a:ext uri="{FF2B5EF4-FFF2-40B4-BE49-F238E27FC236}">
                <a16:creationId xmlns:a16="http://schemas.microsoft.com/office/drawing/2014/main" id="{96E18E16-B053-79C4-583C-CD0ED2D3BB0E}"/>
              </a:ext>
            </a:extLst>
          </p:cNvPr>
          <p:cNvSpPr txBox="1"/>
          <p:nvPr/>
        </p:nvSpPr>
        <p:spPr>
          <a:xfrm>
            <a:off x="7427145" y="3625997"/>
            <a:ext cx="774571" cy="336695"/>
          </a:xfrm>
          <a:prstGeom prst="rect">
            <a:avLst/>
          </a:prstGeom>
          <a:noFill/>
        </p:spPr>
        <p:txBody>
          <a:bodyPr wrap="none" rtlCol="0">
            <a:spAutoFit/>
          </a:bodyPr>
          <a:lstStyle/>
          <a:p>
            <a:r>
              <a:rPr lang="en-US" sz="1588" dirty="0"/>
              <a:t>Name:</a:t>
            </a:r>
          </a:p>
        </p:txBody>
      </p:sp>
      <p:sp>
        <p:nvSpPr>
          <p:cNvPr id="21" name="TextBox 20">
            <a:extLst>
              <a:ext uri="{FF2B5EF4-FFF2-40B4-BE49-F238E27FC236}">
                <a16:creationId xmlns:a16="http://schemas.microsoft.com/office/drawing/2014/main" id="{528563F1-D854-F029-0E29-3268BD579877}"/>
              </a:ext>
            </a:extLst>
          </p:cNvPr>
          <p:cNvSpPr txBox="1"/>
          <p:nvPr/>
        </p:nvSpPr>
        <p:spPr>
          <a:xfrm>
            <a:off x="7389494" y="4470472"/>
            <a:ext cx="774571" cy="336695"/>
          </a:xfrm>
          <a:prstGeom prst="rect">
            <a:avLst/>
          </a:prstGeom>
          <a:noFill/>
        </p:spPr>
        <p:txBody>
          <a:bodyPr wrap="none" rtlCol="0">
            <a:spAutoFit/>
          </a:bodyPr>
          <a:lstStyle/>
          <a:p>
            <a:r>
              <a:rPr lang="en-US" sz="1588" dirty="0"/>
              <a:t>Name:</a:t>
            </a:r>
          </a:p>
        </p:txBody>
      </p:sp>
      <p:sp>
        <p:nvSpPr>
          <p:cNvPr id="22" name="TextBox 21">
            <a:extLst>
              <a:ext uri="{FF2B5EF4-FFF2-40B4-BE49-F238E27FC236}">
                <a16:creationId xmlns:a16="http://schemas.microsoft.com/office/drawing/2014/main" id="{49386BA6-A7AC-237F-07F2-42D12A1FE693}"/>
              </a:ext>
            </a:extLst>
          </p:cNvPr>
          <p:cNvSpPr txBox="1"/>
          <p:nvPr/>
        </p:nvSpPr>
        <p:spPr>
          <a:xfrm>
            <a:off x="7416388" y="5465555"/>
            <a:ext cx="774571" cy="336695"/>
          </a:xfrm>
          <a:prstGeom prst="rect">
            <a:avLst/>
          </a:prstGeom>
          <a:noFill/>
        </p:spPr>
        <p:txBody>
          <a:bodyPr wrap="none" rtlCol="0">
            <a:spAutoFit/>
          </a:bodyPr>
          <a:lstStyle/>
          <a:p>
            <a:r>
              <a:rPr lang="en-US" sz="1588" dirty="0"/>
              <a:t>Name:</a:t>
            </a:r>
          </a:p>
        </p:txBody>
      </p:sp>
      <p:sp>
        <p:nvSpPr>
          <p:cNvPr id="23" name="TextBox 22">
            <a:extLst>
              <a:ext uri="{FF2B5EF4-FFF2-40B4-BE49-F238E27FC236}">
                <a16:creationId xmlns:a16="http://schemas.microsoft.com/office/drawing/2014/main" id="{8C714B38-312F-170E-F270-7DB261047B75}"/>
              </a:ext>
            </a:extLst>
          </p:cNvPr>
          <p:cNvSpPr txBox="1"/>
          <p:nvPr/>
        </p:nvSpPr>
        <p:spPr>
          <a:xfrm>
            <a:off x="4011593" y="1167875"/>
            <a:ext cx="774571" cy="336695"/>
          </a:xfrm>
          <a:prstGeom prst="rect">
            <a:avLst/>
          </a:prstGeom>
          <a:noFill/>
        </p:spPr>
        <p:txBody>
          <a:bodyPr wrap="none" rtlCol="0">
            <a:spAutoFit/>
          </a:bodyPr>
          <a:lstStyle/>
          <a:p>
            <a:r>
              <a:rPr lang="en-US" sz="1588" dirty="0"/>
              <a:t>Name:</a:t>
            </a:r>
          </a:p>
        </p:txBody>
      </p:sp>
      <p:sp>
        <p:nvSpPr>
          <p:cNvPr id="24" name="TextBox 23">
            <a:extLst>
              <a:ext uri="{FF2B5EF4-FFF2-40B4-BE49-F238E27FC236}">
                <a16:creationId xmlns:a16="http://schemas.microsoft.com/office/drawing/2014/main" id="{172F1C40-00DF-416C-D256-DC23037A2FFE}"/>
              </a:ext>
            </a:extLst>
          </p:cNvPr>
          <p:cNvSpPr txBox="1"/>
          <p:nvPr/>
        </p:nvSpPr>
        <p:spPr>
          <a:xfrm>
            <a:off x="4026867" y="3121482"/>
            <a:ext cx="914519" cy="336695"/>
          </a:xfrm>
          <a:prstGeom prst="rect">
            <a:avLst/>
          </a:prstGeom>
          <a:noFill/>
        </p:spPr>
        <p:txBody>
          <a:bodyPr wrap="square" rtlCol="0">
            <a:spAutoFit/>
          </a:bodyPr>
          <a:lstStyle/>
          <a:p>
            <a:r>
              <a:rPr lang="en-US" sz="1588" dirty="0"/>
              <a:t>Name:</a:t>
            </a:r>
          </a:p>
        </p:txBody>
      </p:sp>
      <p:sp>
        <p:nvSpPr>
          <p:cNvPr id="35" name="TextBox 34">
            <a:extLst>
              <a:ext uri="{FF2B5EF4-FFF2-40B4-BE49-F238E27FC236}">
                <a16:creationId xmlns:a16="http://schemas.microsoft.com/office/drawing/2014/main" id="{A5F9AE34-A3DA-9A95-B592-AEE2F28227EF}"/>
              </a:ext>
            </a:extLst>
          </p:cNvPr>
          <p:cNvSpPr txBox="1"/>
          <p:nvPr/>
        </p:nvSpPr>
        <p:spPr>
          <a:xfrm>
            <a:off x="4053761" y="5009449"/>
            <a:ext cx="774571" cy="336695"/>
          </a:xfrm>
          <a:prstGeom prst="rect">
            <a:avLst/>
          </a:prstGeom>
          <a:noFill/>
        </p:spPr>
        <p:txBody>
          <a:bodyPr wrap="none" rtlCol="0">
            <a:spAutoFit/>
          </a:bodyPr>
          <a:lstStyle/>
          <a:p>
            <a:r>
              <a:rPr lang="en-US" sz="1588" dirty="0"/>
              <a:t>Name:</a:t>
            </a:r>
          </a:p>
        </p:txBody>
      </p:sp>
      <p:sp>
        <p:nvSpPr>
          <p:cNvPr id="36" name="TextBox 35">
            <a:extLst>
              <a:ext uri="{FF2B5EF4-FFF2-40B4-BE49-F238E27FC236}">
                <a16:creationId xmlns:a16="http://schemas.microsoft.com/office/drawing/2014/main" id="{2B621967-1D35-7B60-2786-2865CFCA413E}"/>
              </a:ext>
            </a:extLst>
          </p:cNvPr>
          <p:cNvSpPr txBox="1"/>
          <p:nvPr/>
        </p:nvSpPr>
        <p:spPr>
          <a:xfrm>
            <a:off x="6969945" y="1049541"/>
            <a:ext cx="423514" cy="336695"/>
          </a:xfrm>
          <a:prstGeom prst="rect">
            <a:avLst/>
          </a:prstGeom>
          <a:noFill/>
        </p:spPr>
        <p:txBody>
          <a:bodyPr wrap="none" rtlCol="0">
            <a:spAutoFit/>
          </a:bodyPr>
          <a:lstStyle/>
          <a:p>
            <a:r>
              <a:rPr lang="en-US" sz="1588" dirty="0"/>
              <a:t>(A)</a:t>
            </a:r>
          </a:p>
        </p:txBody>
      </p:sp>
      <p:sp>
        <p:nvSpPr>
          <p:cNvPr id="37" name="TextBox 36">
            <a:extLst>
              <a:ext uri="{FF2B5EF4-FFF2-40B4-BE49-F238E27FC236}">
                <a16:creationId xmlns:a16="http://schemas.microsoft.com/office/drawing/2014/main" id="{1E392370-804C-5780-455E-8E9235A7E7FE}"/>
              </a:ext>
            </a:extLst>
          </p:cNvPr>
          <p:cNvSpPr txBox="1"/>
          <p:nvPr/>
        </p:nvSpPr>
        <p:spPr>
          <a:xfrm>
            <a:off x="6996839" y="2044623"/>
            <a:ext cx="426720" cy="336695"/>
          </a:xfrm>
          <a:prstGeom prst="rect">
            <a:avLst/>
          </a:prstGeom>
          <a:noFill/>
        </p:spPr>
        <p:txBody>
          <a:bodyPr wrap="none" rtlCol="0">
            <a:spAutoFit/>
          </a:bodyPr>
          <a:lstStyle/>
          <a:p>
            <a:r>
              <a:rPr lang="en-US" sz="1588" dirty="0"/>
              <a:t>(B)</a:t>
            </a:r>
          </a:p>
        </p:txBody>
      </p:sp>
      <p:sp>
        <p:nvSpPr>
          <p:cNvPr id="38" name="TextBox 37">
            <a:extLst>
              <a:ext uri="{FF2B5EF4-FFF2-40B4-BE49-F238E27FC236}">
                <a16:creationId xmlns:a16="http://schemas.microsoft.com/office/drawing/2014/main" id="{0B713424-E520-00E8-55FD-6972A6A92CBE}"/>
              </a:ext>
            </a:extLst>
          </p:cNvPr>
          <p:cNvSpPr txBox="1"/>
          <p:nvPr/>
        </p:nvSpPr>
        <p:spPr>
          <a:xfrm>
            <a:off x="6964566" y="3034327"/>
            <a:ext cx="444352" cy="336695"/>
          </a:xfrm>
          <a:prstGeom prst="rect">
            <a:avLst/>
          </a:prstGeom>
          <a:noFill/>
        </p:spPr>
        <p:txBody>
          <a:bodyPr wrap="none" rtlCol="0">
            <a:spAutoFit/>
          </a:bodyPr>
          <a:lstStyle/>
          <a:p>
            <a:r>
              <a:rPr lang="en-US" sz="1588" dirty="0"/>
              <a:t>(C)</a:t>
            </a:r>
          </a:p>
        </p:txBody>
      </p:sp>
      <p:sp>
        <p:nvSpPr>
          <p:cNvPr id="39" name="TextBox 38">
            <a:extLst>
              <a:ext uri="{FF2B5EF4-FFF2-40B4-BE49-F238E27FC236}">
                <a16:creationId xmlns:a16="http://schemas.microsoft.com/office/drawing/2014/main" id="{6C3A6BEC-ECA1-FEF9-5055-D7E1AFEF4552}"/>
              </a:ext>
            </a:extLst>
          </p:cNvPr>
          <p:cNvSpPr txBox="1"/>
          <p:nvPr/>
        </p:nvSpPr>
        <p:spPr>
          <a:xfrm>
            <a:off x="6991460" y="4029409"/>
            <a:ext cx="442750" cy="336695"/>
          </a:xfrm>
          <a:prstGeom prst="rect">
            <a:avLst/>
          </a:prstGeom>
          <a:noFill/>
        </p:spPr>
        <p:txBody>
          <a:bodyPr wrap="none" rtlCol="0">
            <a:spAutoFit/>
          </a:bodyPr>
          <a:lstStyle/>
          <a:p>
            <a:r>
              <a:rPr lang="en-US" sz="1588" dirty="0"/>
              <a:t>(D)</a:t>
            </a:r>
          </a:p>
        </p:txBody>
      </p:sp>
      <p:sp>
        <p:nvSpPr>
          <p:cNvPr id="40" name="TextBox 39">
            <a:extLst>
              <a:ext uri="{FF2B5EF4-FFF2-40B4-BE49-F238E27FC236}">
                <a16:creationId xmlns:a16="http://schemas.microsoft.com/office/drawing/2014/main" id="{077B94CA-19C1-8D79-8409-69EE0E5CDCFD}"/>
              </a:ext>
            </a:extLst>
          </p:cNvPr>
          <p:cNvSpPr txBox="1"/>
          <p:nvPr/>
        </p:nvSpPr>
        <p:spPr>
          <a:xfrm>
            <a:off x="6975324" y="4873884"/>
            <a:ext cx="417102" cy="336695"/>
          </a:xfrm>
          <a:prstGeom prst="rect">
            <a:avLst/>
          </a:prstGeom>
          <a:noFill/>
        </p:spPr>
        <p:txBody>
          <a:bodyPr wrap="none" rtlCol="0">
            <a:spAutoFit/>
          </a:bodyPr>
          <a:lstStyle/>
          <a:p>
            <a:r>
              <a:rPr lang="en-US" sz="1588" dirty="0"/>
              <a:t>(E)</a:t>
            </a:r>
          </a:p>
        </p:txBody>
      </p:sp>
      <p:sp>
        <p:nvSpPr>
          <p:cNvPr id="41" name="TextBox 40">
            <a:extLst>
              <a:ext uri="{FF2B5EF4-FFF2-40B4-BE49-F238E27FC236}">
                <a16:creationId xmlns:a16="http://schemas.microsoft.com/office/drawing/2014/main" id="{6884EE34-B444-DC8E-B480-485C8930571F}"/>
              </a:ext>
            </a:extLst>
          </p:cNvPr>
          <p:cNvSpPr txBox="1"/>
          <p:nvPr/>
        </p:nvSpPr>
        <p:spPr>
          <a:xfrm>
            <a:off x="6980702" y="5868967"/>
            <a:ext cx="410690" cy="336695"/>
          </a:xfrm>
          <a:prstGeom prst="rect">
            <a:avLst/>
          </a:prstGeom>
          <a:noFill/>
        </p:spPr>
        <p:txBody>
          <a:bodyPr wrap="none" rtlCol="0">
            <a:spAutoFit/>
          </a:bodyPr>
          <a:lstStyle/>
          <a:p>
            <a:r>
              <a:rPr lang="en-US" sz="1588" dirty="0"/>
              <a:t>(F)</a:t>
            </a:r>
          </a:p>
        </p:txBody>
      </p:sp>
      <p:sp>
        <p:nvSpPr>
          <p:cNvPr id="42" name="TextBox 41">
            <a:extLst>
              <a:ext uri="{FF2B5EF4-FFF2-40B4-BE49-F238E27FC236}">
                <a16:creationId xmlns:a16="http://schemas.microsoft.com/office/drawing/2014/main" id="{1ABB65F3-BD55-FF8A-7F42-18425A4E1C1C}"/>
              </a:ext>
            </a:extLst>
          </p:cNvPr>
          <p:cNvSpPr txBox="1"/>
          <p:nvPr/>
        </p:nvSpPr>
        <p:spPr>
          <a:xfrm>
            <a:off x="3629696" y="1582044"/>
            <a:ext cx="412292" cy="336695"/>
          </a:xfrm>
          <a:prstGeom prst="rect">
            <a:avLst/>
          </a:prstGeom>
          <a:noFill/>
        </p:spPr>
        <p:txBody>
          <a:bodyPr wrap="none" rtlCol="0">
            <a:spAutoFit/>
          </a:bodyPr>
          <a:lstStyle/>
          <a:p>
            <a:r>
              <a:rPr lang="en-US" sz="1588" dirty="0"/>
              <a:t>(1)</a:t>
            </a:r>
          </a:p>
        </p:txBody>
      </p:sp>
      <p:sp>
        <p:nvSpPr>
          <p:cNvPr id="43" name="TextBox 42">
            <a:extLst>
              <a:ext uri="{FF2B5EF4-FFF2-40B4-BE49-F238E27FC236}">
                <a16:creationId xmlns:a16="http://schemas.microsoft.com/office/drawing/2014/main" id="{98E21D4E-44FF-B1F6-4A7A-1BAEC5C67B38}"/>
              </a:ext>
            </a:extLst>
          </p:cNvPr>
          <p:cNvSpPr txBox="1"/>
          <p:nvPr/>
        </p:nvSpPr>
        <p:spPr>
          <a:xfrm>
            <a:off x="3644970" y="3535651"/>
            <a:ext cx="412292" cy="336695"/>
          </a:xfrm>
          <a:prstGeom prst="rect">
            <a:avLst/>
          </a:prstGeom>
          <a:noFill/>
        </p:spPr>
        <p:txBody>
          <a:bodyPr wrap="none" rtlCol="0">
            <a:spAutoFit/>
          </a:bodyPr>
          <a:lstStyle/>
          <a:p>
            <a:r>
              <a:rPr lang="en-US" sz="1588" dirty="0"/>
              <a:t>(2)</a:t>
            </a:r>
          </a:p>
        </p:txBody>
      </p:sp>
      <p:sp>
        <p:nvSpPr>
          <p:cNvPr id="44" name="TextBox 43">
            <a:extLst>
              <a:ext uri="{FF2B5EF4-FFF2-40B4-BE49-F238E27FC236}">
                <a16:creationId xmlns:a16="http://schemas.microsoft.com/office/drawing/2014/main" id="{7102C1DE-0AF8-D4DE-B204-0B34A71029F4}"/>
              </a:ext>
            </a:extLst>
          </p:cNvPr>
          <p:cNvSpPr txBox="1"/>
          <p:nvPr/>
        </p:nvSpPr>
        <p:spPr>
          <a:xfrm>
            <a:off x="3671864" y="5423618"/>
            <a:ext cx="412292" cy="336695"/>
          </a:xfrm>
          <a:prstGeom prst="rect">
            <a:avLst/>
          </a:prstGeom>
          <a:noFill/>
        </p:spPr>
        <p:txBody>
          <a:bodyPr wrap="none" rtlCol="0">
            <a:spAutoFit/>
          </a:bodyPr>
          <a:lstStyle/>
          <a:p>
            <a:r>
              <a:rPr lang="en-US" sz="1588" dirty="0"/>
              <a:t>(3)</a:t>
            </a:r>
          </a:p>
        </p:txBody>
      </p:sp>
      <p:sp>
        <p:nvSpPr>
          <p:cNvPr id="45" name="TextBox 44">
            <a:extLst>
              <a:ext uri="{FF2B5EF4-FFF2-40B4-BE49-F238E27FC236}">
                <a16:creationId xmlns:a16="http://schemas.microsoft.com/office/drawing/2014/main" id="{8BB3A055-63C4-62E3-8834-27962286BF9F}"/>
              </a:ext>
            </a:extLst>
          </p:cNvPr>
          <p:cNvSpPr txBox="1"/>
          <p:nvPr/>
        </p:nvSpPr>
        <p:spPr>
          <a:xfrm>
            <a:off x="567200" y="6290842"/>
            <a:ext cx="5399708" cy="526939"/>
          </a:xfrm>
          <a:prstGeom prst="rect">
            <a:avLst/>
          </a:prstGeom>
          <a:noFill/>
        </p:spPr>
        <p:txBody>
          <a:bodyPr wrap="square" rtlCol="0">
            <a:spAutoFit/>
          </a:bodyPr>
          <a:lstStyle/>
          <a:p>
            <a:r>
              <a:rPr lang="en-US" sz="2824" b="1" dirty="0"/>
              <a:t>Consequence Tree Worksheet</a:t>
            </a:r>
          </a:p>
        </p:txBody>
      </p:sp>
      <p:sp>
        <p:nvSpPr>
          <p:cNvPr id="33" name="TextBox 32">
            <a:extLst>
              <a:ext uri="{FF2B5EF4-FFF2-40B4-BE49-F238E27FC236}">
                <a16:creationId xmlns:a16="http://schemas.microsoft.com/office/drawing/2014/main" id="{B7D84FAF-A818-9800-348B-E9DD5DE52710}"/>
              </a:ext>
            </a:extLst>
          </p:cNvPr>
          <p:cNvSpPr txBox="1"/>
          <p:nvPr/>
        </p:nvSpPr>
        <p:spPr>
          <a:xfrm>
            <a:off x="761921" y="3126861"/>
            <a:ext cx="914519" cy="336695"/>
          </a:xfrm>
          <a:prstGeom prst="rect">
            <a:avLst/>
          </a:prstGeom>
          <a:noFill/>
        </p:spPr>
        <p:txBody>
          <a:bodyPr wrap="square" rtlCol="0">
            <a:spAutoFit/>
          </a:bodyPr>
          <a:lstStyle/>
          <a:p>
            <a:r>
              <a:rPr lang="en-US" sz="1588" dirty="0"/>
              <a:t>Name:</a:t>
            </a:r>
          </a:p>
        </p:txBody>
      </p:sp>
    </p:spTree>
    <p:extLst>
      <p:ext uri="{BB962C8B-B14F-4D97-AF65-F5344CB8AC3E}">
        <p14:creationId xmlns:p14="http://schemas.microsoft.com/office/powerpoint/2010/main" val="2753821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5827044-1C15-BBE9-2DFE-9FCAE0C690DB}"/>
              </a:ext>
            </a:extLst>
          </p:cNvPr>
          <p:cNvSpPr txBox="1"/>
          <p:nvPr/>
        </p:nvSpPr>
        <p:spPr>
          <a:xfrm>
            <a:off x="1258339" y="405453"/>
            <a:ext cx="9175430" cy="825419"/>
          </a:xfrm>
          <a:prstGeom prst="rect">
            <a:avLst/>
          </a:prstGeom>
          <a:noFill/>
        </p:spPr>
        <p:txBody>
          <a:bodyPr wrap="square">
            <a:spAutoFit/>
          </a:bodyPr>
          <a:lstStyle/>
          <a:p>
            <a:r>
              <a:rPr lang="en-CA" sz="1588" b="1" kern="100" dirty="0">
                <a:latin typeface="Aptos" panose="020B0004020202020204" pitchFamily="34" charset="0"/>
                <a:ea typeface="Aptos" panose="020B0004020202020204" pitchFamily="34" charset="0"/>
                <a:cs typeface="Times New Roman" panose="02020603050405020304" pitchFamily="18" charset="0"/>
              </a:rPr>
              <a:t>Decision Situation Description</a:t>
            </a:r>
            <a:endParaRPr lang="en-CA" sz="1588" kern="100" dirty="0">
              <a:latin typeface="Aptos" panose="020B0004020202020204" pitchFamily="34" charset="0"/>
              <a:ea typeface="Aptos" panose="020B0004020202020204" pitchFamily="34" charset="0"/>
              <a:cs typeface="Times New Roman" panose="02020603050405020304" pitchFamily="18" charset="0"/>
            </a:endParaRPr>
          </a:p>
          <a:p>
            <a:r>
              <a:rPr lang="en-CA" sz="1588" kern="100" dirty="0">
                <a:latin typeface="Aptos" panose="020B0004020202020204" pitchFamily="34" charset="0"/>
                <a:ea typeface="Aptos" panose="020B0004020202020204" pitchFamily="34" charset="0"/>
                <a:cs typeface="Times New Roman" panose="02020603050405020304" pitchFamily="18" charset="0"/>
              </a:rPr>
              <a:t> </a:t>
            </a:r>
          </a:p>
          <a:p>
            <a:r>
              <a:rPr lang="en-CA" sz="1588" kern="100" dirty="0">
                <a:latin typeface="Aptos" panose="020B0004020202020204" pitchFamily="34" charset="0"/>
                <a:ea typeface="Aptos" panose="020B0004020202020204" pitchFamily="34" charset="0"/>
                <a:cs typeface="Times New Roman" panose="02020603050405020304" pitchFamily="18" charset="0"/>
              </a:rPr>
              <a:t>Write down whatever springs to your mind about your current decision situation and context.</a:t>
            </a:r>
          </a:p>
        </p:txBody>
      </p:sp>
      <p:sp>
        <p:nvSpPr>
          <p:cNvPr id="13" name="Rectangle 12">
            <a:extLst>
              <a:ext uri="{FF2B5EF4-FFF2-40B4-BE49-F238E27FC236}">
                <a16:creationId xmlns:a16="http://schemas.microsoft.com/office/drawing/2014/main" id="{50ECF5AF-ED41-066B-C46B-9D371C6F8093}"/>
              </a:ext>
            </a:extLst>
          </p:cNvPr>
          <p:cNvSpPr/>
          <p:nvPr/>
        </p:nvSpPr>
        <p:spPr>
          <a:xfrm>
            <a:off x="1258338" y="1948186"/>
            <a:ext cx="9839312" cy="4201386"/>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 name="TextBox 1">
            <a:extLst>
              <a:ext uri="{FF2B5EF4-FFF2-40B4-BE49-F238E27FC236}">
                <a16:creationId xmlns:a16="http://schemas.microsoft.com/office/drawing/2014/main" id="{F3B96FF9-161E-2767-4D50-CBCC29E77EA5}"/>
              </a:ext>
            </a:extLst>
          </p:cNvPr>
          <p:cNvSpPr txBox="1"/>
          <p:nvPr/>
        </p:nvSpPr>
        <p:spPr>
          <a:xfrm>
            <a:off x="1181240" y="1622304"/>
            <a:ext cx="1759324" cy="336695"/>
          </a:xfrm>
          <a:prstGeom prst="rect">
            <a:avLst/>
          </a:prstGeom>
          <a:noFill/>
        </p:spPr>
        <p:txBody>
          <a:bodyPr wrap="square" rtlCol="0">
            <a:spAutoFit/>
          </a:bodyPr>
          <a:lstStyle/>
          <a:p>
            <a:r>
              <a:rPr lang="en-US" sz="1588" dirty="0"/>
              <a:t>Name:</a:t>
            </a:r>
          </a:p>
        </p:txBody>
      </p:sp>
    </p:spTree>
    <p:extLst>
      <p:ext uri="{BB962C8B-B14F-4D97-AF65-F5344CB8AC3E}">
        <p14:creationId xmlns:p14="http://schemas.microsoft.com/office/powerpoint/2010/main" val="42779518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6E661A4-421D-D29E-80BC-02D5BC817547}"/>
              </a:ext>
            </a:extLst>
          </p:cNvPr>
          <p:cNvSpPr txBox="1"/>
          <p:nvPr/>
        </p:nvSpPr>
        <p:spPr>
          <a:xfrm>
            <a:off x="1258338" y="244709"/>
            <a:ext cx="9839311" cy="1069780"/>
          </a:xfrm>
          <a:prstGeom prst="rect">
            <a:avLst/>
          </a:prstGeom>
          <a:noFill/>
        </p:spPr>
        <p:txBody>
          <a:bodyPr wrap="square">
            <a:spAutoFit/>
          </a:bodyPr>
          <a:lstStyle/>
          <a:p>
            <a:r>
              <a:rPr lang="en-CA" sz="1588" b="1" kern="100" dirty="0">
                <a:latin typeface="Aptos" panose="020B0004020202020204" pitchFamily="34" charset="0"/>
                <a:ea typeface="Aptos" panose="020B0004020202020204" pitchFamily="34" charset="0"/>
                <a:cs typeface="Times New Roman" panose="02020603050405020304" pitchFamily="18" charset="0"/>
              </a:rPr>
              <a:t>Values and Considerations List</a:t>
            </a:r>
            <a:endParaRPr lang="en-CA" sz="1588" kern="100" dirty="0">
              <a:latin typeface="Aptos" panose="020B0004020202020204" pitchFamily="34" charset="0"/>
              <a:ea typeface="Aptos" panose="020B0004020202020204" pitchFamily="34" charset="0"/>
              <a:cs typeface="Times New Roman" panose="02020603050405020304" pitchFamily="18" charset="0"/>
            </a:endParaRPr>
          </a:p>
          <a:p>
            <a:r>
              <a:rPr lang="en-CA" sz="1588" kern="100" dirty="0">
                <a:latin typeface="Aptos" panose="020B0004020202020204" pitchFamily="34" charset="0"/>
                <a:ea typeface="Aptos" panose="020B0004020202020204" pitchFamily="34" charset="0"/>
                <a:cs typeface="Times New Roman" panose="02020603050405020304" pitchFamily="18" charset="0"/>
              </a:rPr>
              <a:t> </a:t>
            </a:r>
          </a:p>
          <a:p>
            <a:r>
              <a:rPr lang="en-CA" sz="1588" kern="100" dirty="0">
                <a:latin typeface="Aptos" panose="020B0004020202020204" pitchFamily="34" charset="0"/>
                <a:ea typeface="Aptos" panose="020B0004020202020204" pitchFamily="34" charset="0"/>
                <a:cs typeface="Times New Roman" panose="02020603050405020304" pitchFamily="18" charset="0"/>
              </a:rPr>
              <a:t>Create a list of statements (full sentences) that describe values, priorities, wants, needs, likes, dislikes, situations to avoid, constraints, mission statements  and any other considerations for this decision.</a:t>
            </a:r>
          </a:p>
        </p:txBody>
      </p:sp>
      <p:sp>
        <p:nvSpPr>
          <p:cNvPr id="4" name="Rectangle 3">
            <a:extLst>
              <a:ext uri="{FF2B5EF4-FFF2-40B4-BE49-F238E27FC236}">
                <a16:creationId xmlns:a16="http://schemas.microsoft.com/office/drawing/2014/main" id="{05CDBD26-FFAF-C77E-331B-AEB7E1DCABCF}"/>
              </a:ext>
            </a:extLst>
          </p:cNvPr>
          <p:cNvSpPr/>
          <p:nvPr/>
        </p:nvSpPr>
        <p:spPr>
          <a:xfrm>
            <a:off x="1258338" y="1948186"/>
            <a:ext cx="9839312" cy="4201386"/>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Tree>
    <p:extLst>
      <p:ext uri="{BB962C8B-B14F-4D97-AF65-F5344CB8AC3E}">
        <p14:creationId xmlns:p14="http://schemas.microsoft.com/office/powerpoint/2010/main" val="2121774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4B13CFC-6EF2-FDBB-EF06-EB8FC13F744A}"/>
              </a:ext>
            </a:extLst>
          </p:cNvPr>
          <p:cNvSpPr txBox="1"/>
          <p:nvPr/>
        </p:nvSpPr>
        <p:spPr>
          <a:xfrm>
            <a:off x="1258338" y="311432"/>
            <a:ext cx="7840838" cy="1069780"/>
          </a:xfrm>
          <a:prstGeom prst="rect">
            <a:avLst/>
          </a:prstGeom>
          <a:noFill/>
        </p:spPr>
        <p:txBody>
          <a:bodyPr wrap="square">
            <a:spAutoFit/>
          </a:bodyPr>
          <a:lstStyle/>
          <a:p>
            <a:r>
              <a:rPr lang="en-CA" sz="1588" b="1" kern="100" dirty="0">
                <a:latin typeface="Aptos" panose="020B0004020202020204" pitchFamily="34" charset="0"/>
                <a:ea typeface="Aptos" panose="020B0004020202020204" pitchFamily="34" charset="0"/>
                <a:cs typeface="Times New Roman" panose="02020603050405020304" pitchFamily="18" charset="0"/>
              </a:rPr>
              <a:t>Decision-Making Motivator</a:t>
            </a:r>
            <a:endParaRPr lang="en-CA" sz="1588" kern="100" dirty="0">
              <a:latin typeface="Aptos" panose="020B0004020202020204" pitchFamily="34" charset="0"/>
              <a:ea typeface="Aptos" panose="020B0004020202020204" pitchFamily="34" charset="0"/>
              <a:cs typeface="Times New Roman" panose="02020603050405020304" pitchFamily="18" charset="0"/>
            </a:endParaRPr>
          </a:p>
          <a:p>
            <a:r>
              <a:rPr lang="en-CA" sz="1588" kern="100" dirty="0">
                <a:latin typeface="Aptos" panose="020B0004020202020204" pitchFamily="34" charset="0"/>
                <a:ea typeface="Aptos" panose="020B0004020202020204" pitchFamily="34" charset="0"/>
                <a:cs typeface="Times New Roman" panose="02020603050405020304" pitchFamily="18" charset="0"/>
              </a:rPr>
              <a:t> </a:t>
            </a:r>
          </a:p>
          <a:p>
            <a:r>
              <a:rPr lang="en-CA" sz="1588" kern="100" dirty="0">
                <a:latin typeface="Aptos" panose="020B0004020202020204" pitchFamily="34" charset="0"/>
                <a:ea typeface="Aptos" panose="020B0004020202020204" pitchFamily="34" charset="0"/>
                <a:cs typeface="Times New Roman" panose="02020603050405020304" pitchFamily="18" charset="0"/>
              </a:rPr>
              <a:t>Describe what is motivating your decision-making activity. This could be a problem, situation, question or desired outcome. </a:t>
            </a:r>
          </a:p>
        </p:txBody>
      </p:sp>
      <p:sp>
        <p:nvSpPr>
          <p:cNvPr id="4" name="Rectangle 3">
            <a:extLst>
              <a:ext uri="{FF2B5EF4-FFF2-40B4-BE49-F238E27FC236}">
                <a16:creationId xmlns:a16="http://schemas.microsoft.com/office/drawing/2014/main" id="{4E6D6B41-589B-11C4-4D2C-693085FDD517}"/>
              </a:ext>
            </a:extLst>
          </p:cNvPr>
          <p:cNvSpPr/>
          <p:nvPr/>
        </p:nvSpPr>
        <p:spPr>
          <a:xfrm>
            <a:off x="1258338" y="1948186"/>
            <a:ext cx="9839312" cy="4201386"/>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5" name="TextBox 4">
            <a:extLst>
              <a:ext uri="{FF2B5EF4-FFF2-40B4-BE49-F238E27FC236}">
                <a16:creationId xmlns:a16="http://schemas.microsoft.com/office/drawing/2014/main" id="{9DC6948D-8C8A-34A9-4AB4-197CF7FF1EED}"/>
              </a:ext>
            </a:extLst>
          </p:cNvPr>
          <p:cNvSpPr txBox="1"/>
          <p:nvPr/>
        </p:nvSpPr>
        <p:spPr>
          <a:xfrm>
            <a:off x="1258338" y="1948185"/>
            <a:ext cx="5647765" cy="336695"/>
          </a:xfrm>
          <a:prstGeom prst="rect">
            <a:avLst/>
          </a:prstGeom>
          <a:noFill/>
        </p:spPr>
        <p:txBody>
          <a:bodyPr wrap="square">
            <a:spAutoFit/>
          </a:bodyPr>
          <a:lstStyle/>
          <a:p>
            <a:r>
              <a:rPr lang="en-US" sz="1588" dirty="0"/>
              <a:t>“My decision motivator is…”</a:t>
            </a:r>
          </a:p>
        </p:txBody>
      </p:sp>
    </p:spTree>
    <p:extLst>
      <p:ext uri="{BB962C8B-B14F-4D97-AF65-F5344CB8AC3E}">
        <p14:creationId xmlns:p14="http://schemas.microsoft.com/office/powerpoint/2010/main" val="2835294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F3CB6-B8D3-64F0-7305-569661AFC69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FA3A303-5A15-49AF-D744-A45B1E01FEC5}"/>
              </a:ext>
            </a:extLst>
          </p:cNvPr>
          <p:cNvSpPr txBox="1"/>
          <p:nvPr/>
        </p:nvSpPr>
        <p:spPr>
          <a:xfrm>
            <a:off x="1258338" y="311432"/>
            <a:ext cx="7840838" cy="1069780"/>
          </a:xfrm>
          <a:prstGeom prst="rect">
            <a:avLst/>
          </a:prstGeom>
          <a:noFill/>
        </p:spPr>
        <p:txBody>
          <a:bodyPr wrap="square">
            <a:spAutoFit/>
          </a:bodyPr>
          <a:lstStyle/>
          <a:p>
            <a:r>
              <a:rPr lang="en-CA" sz="1588" b="1" kern="100" dirty="0">
                <a:latin typeface="Aptos" panose="020B0004020202020204" pitchFamily="34" charset="0"/>
                <a:ea typeface="Aptos" panose="020B0004020202020204" pitchFamily="34" charset="0"/>
                <a:cs typeface="Times New Roman" panose="02020603050405020304" pitchFamily="18" charset="0"/>
              </a:rPr>
              <a:t>Goal Description</a:t>
            </a:r>
            <a:endParaRPr lang="en-CA" sz="1588" kern="100" dirty="0">
              <a:latin typeface="Aptos" panose="020B0004020202020204" pitchFamily="34" charset="0"/>
              <a:ea typeface="Aptos" panose="020B0004020202020204" pitchFamily="34" charset="0"/>
              <a:cs typeface="Times New Roman" panose="02020603050405020304" pitchFamily="18" charset="0"/>
            </a:endParaRPr>
          </a:p>
          <a:p>
            <a:r>
              <a:rPr lang="en-CA" sz="1588" kern="100" dirty="0">
                <a:latin typeface="Aptos" panose="020B0004020202020204" pitchFamily="34" charset="0"/>
                <a:ea typeface="Aptos" panose="020B0004020202020204" pitchFamily="34" charset="0"/>
                <a:cs typeface="Times New Roman" panose="02020603050405020304" pitchFamily="18" charset="0"/>
              </a:rPr>
              <a:t> </a:t>
            </a:r>
          </a:p>
          <a:p>
            <a:r>
              <a:rPr lang="en-CA" sz="1588" kern="100" dirty="0">
                <a:latin typeface="Aptos" panose="020B0004020202020204" pitchFamily="34" charset="0"/>
                <a:ea typeface="Aptos" panose="020B0004020202020204" pitchFamily="34" charset="0"/>
                <a:cs typeface="Times New Roman" panose="02020603050405020304" pitchFamily="18" charset="0"/>
              </a:rPr>
              <a:t>Based on your goal motivator, describe your goal(s). If you have multiple goals, rank them in order of priority.</a:t>
            </a:r>
          </a:p>
        </p:txBody>
      </p:sp>
      <p:sp>
        <p:nvSpPr>
          <p:cNvPr id="4" name="Rectangle 3">
            <a:extLst>
              <a:ext uri="{FF2B5EF4-FFF2-40B4-BE49-F238E27FC236}">
                <a16:creationId xmlns:a16="http://schemas.microsoft.com/office/drawing/2014/main" id="{3FFFC88D-1E79-0876-718D-BEBF1F66525C}"/>
              </a:ext>
            </a:extLst>
          </p:cNvPr>
          <p:cNvSpPr/>
          <p:nvPr/>
        </p:nvSpPr>
        <p:spPr>
          <a:xfrm>
            <a:off x="1258338" y="1948186"/>
            <a:ext cx="9839312" cy="4201386"/>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Tree>
    <p:extLst>
      <p:ext uri="{BB962C8B-B14F-4D97-AF65-F5344CB8AC3E}">
        <p14:creationId xmlns:p14="http://schemas.microsoft.com/office/powerpoint/2010/main" val="23464162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20FC5F-82D4-263C-D8B9-F0E7F80BC579}"/>
              </a:ext>
            </a:extLst>
          </p:cNvPr>
          <p:cNvSpPr txBox="1"/>
          <p:nvPr/>
        </p:nvSpPr>
        <p:spPr>
          <a:xfrm>
            <a:off x="1258338" y="369371"/>
            <a:ext cx="8558014" cy="1069780"/>
          </a:xfrm>
          <a:prstGeom prst="rect">
            <a:avLst/>
          </a:prstGeom>
          <a:noFill/>
        </p:spPr>
        <p:txBody>
          <a:bodyPr wrap="square">
            <a:spAutoFit/>
          </a:bodyPr>
          <a:lstStyle/>
          <a:p>
            <a:r>
              <a:rPr lang="en-CA" sz="1588" b="1" kern="100" dirty="0">
                <a:latin typeface="Aptos" panose="020B0004020202020204" pitchFamily="34" charset="0"/>
                <a:ea typeface="Aptos" panose="020B0004020202020204" pitchFamily="34" charset="0"/>
                <a:cs typeface="Times New Roman" panose="02020603050405020304" pitchFamily="18" charset="0"/>
              </a:rPr>
              <a:t>Knowledge Bank</a:t>
            </a:r>
            <a:endParaRPr lang="en-CA" sz="1588" kern="100" dirty="0">
              <a:latin typeface="Aptos" panose="020B0004020202020204" pitchFamily="34" charset="0"/>
              <a:ea typeface="Aptos" panose="020B0004020202020204" pitchFamily="34" charset="0"/>
              <a:cs typeface="Times New Roman" panose="02020603050405020304" pitchFamily="18" charset="0"/>
            </a:endParaRPr>
          </a:p>
          <a:p>
            <a:r>
              <a:rPr lang="en-CA" sz="1588" kern="100" dirty="0">
                <a:latin typeface="Aptos" panose="020B0004020202020204" pitchFamily="34" charset="0"/>
                <a:ea typeface="Aptos" panose="020B0004020202020204" pitchFamily="34" charset="0"/>
                <a:cs typeface="Times New Roman" panose="02020603050405020304" pitchFamily="18" charset="0"/>
              </a:rPr>
              <a:t> </a:t>
            </a:r>
          </a:p>
          <a:p>
            <a:r>
              <a:rPr lang="en-CA" sz="1588" kern="100" dirty="0">
                <a:latin typeface="Aptos" panose="020B0004020202020204" pitchFamily="34" charset="0"/>
                <a:ea typeface="Aptos" panose="020B0004020202020204" pitchFamily="34" charset="0"/>
                <a:cs typeface="Times New Roman" panose="02020603050405020304" pitchFamily="18" charset="0"/>
              </a:rPr>
              <a:t>Record facts relevant to your situation, choices of action and consequences. Include value statements. Think about the objects and actions involved and collect facts related to these.</a:t>
            </a:r>
          </a:p>
        </p:txBody>
      </p:sp>
      <p:sp>
        <p:nvSpPr>
          <p:cNvPr id="4" name="Rectangle 3">
            <a:extLst>
              <a:ext uri="{FF2B5EF4-FFF2-40B4-BE49-F238E27FC236}">
                <a16:creationId xmlns:a16="http://schemas.microsoft.com/office/drawing/2014/main" id="{F5D34702-6A9E-A411-A3ED-1541ABE8044F}"/>
              </a:ext>
            </a:extLst>
          </p:cNvPr>
          <p:cNvSpPr/>
          <p:nvPr/>
        </p:nvSpPr>
        <p:spPr>
          <a:xfrm>
            <a:off x="1258338" y="1759323"/>
            <a:ext cx="9839312" cy="4390249"/>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Tree>
    <p:extLst>
      <p:ext uri="{BB962C8B-B14F-4D97-AF65-F5344CB8AC3E}">
        <p14:creationId xmlns:p14="http://schemas.microsoft.com/office/powerpoint/2010/main" val="2318807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F13D9-CE35-9915-CB56-F3B0D248114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7B9BA06-885A-C4E4-142D-043AD03E44E7}"/>
              </a:ext>
            </a:extLst>
          </p:cNvPr>
          <p:cNvSpPr txBox="1"/>
          <p:nvPr/>
        </p:nvSpPr>
        <p:spPr>
          <a:xfrm>
            <a:off x="1258338" y="369371"/>
            <a:ext cx="8558014" cy="1069780"/>
          </a:xfrm>
          <a:prstGeom prst="rect">
            <a:avLst/>
          </a:prstGeom>
          <a:noFill/>
        </p:spPr>
        <p:txBody>
          <a:bodyPr wrap="square">
            <a:spAutoFit/>
          </a:bodyPr>
          <a:lstStyle/>
          <a:p>
            <a:r>
              <a:rPr lang="en-CA" sz="1588" b="1" kern="100" dirty="0">
                <a:latin typeface="Aptos" panose="020B0004020202020204" pitchFamily="34" charset="0"/>
                <a:ea typeface="Aptos" panose="020B0004020202020204" pitchFamily="34" charset="0"/>
                <a:cs typeface="Times New Roman" panose="02020603050405020304" pitchFamily="18" charset="0"/>
              </a:rPr>
              <a:t>Knowledge Bank (cont.)</a:t>
            </a:r>
            <a:endParaRPr lang="en-CA" sz="1588" kern="100" dirty="0">
              <a:latin typeface="Aptos" panose="020B0004020202020204" pitchFamily="34" charset="0"/>
              <a:ea typeface="Aptos" panose="020B0004020202020204" pitchFamily="34" charset="0"/>
              <a:cs typeface="Times New Roman" panose="02020603050405020304" pitchFamily="18" charset="0"/>
            </a:endParaRPr>
          </a:p>
          <a:p>
            <a:r>
              <a:rPr lang="en-CA" sz="1588" kern="100" dirty="0">
                <a:latin typeface="Aptos" panose="020B0004020202020204" pitchFamily="34" charset="0"/>
                <a:ea typeface="Aptos" panose="020B0004020202020204" pitchFamily="34" charset="0"/>
                <a:cs typeface="Times New Roman" panose="02020603050405020304" pitchFamily="18" charset="0"/>
              </a:rPr>
              <a:t> </a:t>
            </a:r>
          </a:p>
          <a:p>
            <a:r>
              <a:rPr lang="en-CA" sz="1588" kern="100" dirty="0">
                <a:latin typeface="Aptos" panose="020B0004020202020204" pitchFamily="34" charset="0"/>
                <a:ea typeface="Aptos" panose="020B0004020202020204" pitchFamily="34" charset="0"/>
                <a:cs typeface="Times New Roman" panose="02020603050405020304" pitchFamily="18" charset="0"/>
              </a:rPr>
              <a:t>Record facts relevant to your situation, choices of action and consequences. Include value statements. Think about the objects and actions involved and collect facts related to these.</a:t>
            </a:r>
          </a:p>
        </p:txBody>
      </p:sp>
      <p:sp>
        <p:nvSpPr>
          <p:cNvPr id="4" name="Rectangle 3">
            <a:extLst>
              <a:ext uri="{FF2B5EF4-FFF2-40B4-BE49-F238E27FC236}">
                <a16:creationId xmlns:a16="http://schemas.microsoft.com/office/drawing/2014/main" id="{84BEE799-195E-E17B-4044-B189461A6C9D}"/>
              </a:ext>
            </a:extLst>
          </p:cNvPr>
          <p:cNvSpPr/>
          <p:nvPr/>
        </p:nvSpPr>
        <p:spPr>
          <a:xfrm>
            <a:off x="1258338" y="1759323"/>
            <a:ext cx="9839312" cy="4390249"/>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Tree>
    <p:extLst>
      <p:ext uri="{BB962C8B-B14F-4D97-AF65-F5344CB8AC3E}">
        <p14:creationId xmlns:p14="http://schemas.microsoft.com/office/powerpoint/2010/main" val="36007136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2AE6216-73BE-4FAA-8553-F715AF10EDD8}"/>
              </a:ext>
            </a:extLst>
          </p:cNvPr>
          <p:cNvSpPr txBox="1"/>
          <p:nvPr/>
        </p:nvSpPr>
        <p:spPr>
          <a:xfrm>
            <a:off x="1258339" y="448370"/>
            <a:ext cx="9839311" cy="1314142"/>
          </a:xfrm>
          <a:prstGeom prst="rect">
            <a:avLst/>
          </a:prstGeom>
          <a:noFill/>
        </p:spPr>
        <p:txBody>
          <a:bodyPr wrap="square">
            <a:spAutoFit/>
          </a:bodyPr>
          <a:lstStyle/>
          <a:p>
            <a:r>
              <a:rPr lang="en-CA" sz="1588" b="1" kern="100" dirty="0">
                <a:latin typeface="Aptos" panose="020B0004020202020204" pitchFamily="34" charset="0"/>
                <a:ea typeface="Aptos" panose="020B0004020202020204" pitchFamily="34" charset="0"/>
                <a:cs typeface="Times New Roman" panose="02020603050405020304" pitchFamily="18" charset="0"/>
              </a:rPr>
              <a:t>Choices of Action – Brainstorming</a:t>
            </a:r>
            <a:endParaRPr lang="en-CA" sz="1588" kern="100" dirty="0">
              <a:latin typeface="Aptos" panose="020B0004020202020204" pitchFamily="34" charset="0"/>
              <a:ea typeface="Aptos" panose="020B0004020202020204" pitchFamily="34" charset="0"/>
              <a:cs typeface="Times New Roman" panose="02020603050405020304" pitchFamily="18" charset="0"/>
            </a:endParaRPr>
          </a:p>
          <a:p>
            <a:r>
              <a:rPr lang="en-CA" sz="1588" kern="100" dirty="0">
                <a:latin typeface="Aptos" panose="020B0004020202020204" pitchFamily="34" charset="0"/>
                <a:ea typeface="Aptos" panose="020B0004020202020204" pitchFamily="34" charset="0"/>
                <a:cs typeface="Times New Roman" panose="02020603050405020304" pitchFamily="18" charset="0"/>
              </a:rPr>
              <a:t> </a:t>
            </a:r>
          </a:p>
          <a:p>
            <a:r>
              <a:rPr lang="en-CA" sz="1588" kern="100" dirty="0">
                <a:latin typeface="Aptos" panose="020B0004020202020204" pitchFamily="34" charset="0"/>
                <a:ea typeface="Aptos" panose="020B0004020202020204" pitchFamily="34" charset="0"/>
                <a:cs typeface="Times New Roman" panose="02020603050405020304" pitchFamily="18" charset="0"/>
              </a:rPr>
              <a:t>List five to ten different, independent, first steps you could take, starting from your current decision situation. Include both choices of action you want take and choices of action you wouldn’t want to take. Note which actions you like and which ones you dislike. Note your favourite option.</a:t>
            </a:r>
          </a:p>
        </p:txBody>
      </p:sp>
      <p:sp>
        <p:nvSpPr>
          <p:cNvPr id="6" name="Rectangle 5">
            <a:extLst>
              <a:ext uri="{FF2B5EF4-FFF2-40B4-BE49-F238E27FC236}">
                <a16:creationId xmlns:a16="http://schemas.microsoft.com/office/drawing/2014/main" id="{9F22315A-3C3F-0DCD-AE88-21818CF19C5C}"/>
              </a:ext>
            </a:extLst>
          </p:cNvPr>
          <p:cNvSpPr/>
          <p:nvPr/>
        </p:nvSpPr>
        <p:spPr>
          <a:xfrm>
            <a:off x="1258338" y="1948186"/>
            <a:ext cx="9839312" cy="4201386"/>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Tree>
    <p:extLst>
      <p:ext uri="{BB962C8B-B14F-4D97-AF65-F5344CB8AC3E}">
        <p14:creationId xmlns:p14="http://schemas.microsoft.com/office/powerpoint/2010/main" val="29719281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5D63692-FE20-A626-AD59-04F9E58634CE}"/>
              </a:ext>
            </a:extLst>
          </p:cNvPr>
          <p:cNvSpPr txBox="1"/>
          <p:nvPr/>
        </p:nvSpPr>
        <p:spPr>
          <a:xfrm>
            <a:off x="1258338" y="322093"/>
            <a:ext cx="9555338" cy="825419"/>
          </a:xfrm>
          <a:prstGeom prst="rect">
            <a:avLst/>
          </a:prstGeom>
          <a:noFill/>
        </p:spPr>
        <p:txBody>
          <a:bodyPr wrap="square">
            <a:spAutoFit/>
          </a:bodyPr>
          <a:lstStyle/>
          <a:p>
            <a:r>
              <a:rPr lang="en-CA" sz="1588" b="1" kern="100" dirty="0">
                <a:latin typeface="Aptos" panose="020B0004020202020204" pitchFamily="34" charset="0"/>
                <a:ea typeface="Aptos" panose="020B0004020202020204" pitchFamily="34" charset="0"/>
                <a:cs typeface="Times New Roman" panose="02020603050405020304" pitchFamily="18" charset="0"/>
              </a:rPr>
              <a:t>Three First-Step Actions</a:t>
            </a:r>
            <a:endParaRPr lang="en-CA" sz="1588" kern="100" dirty="0">
              <a:latin typeface="Aptos" panose="020B0004020202020204" pitchFamily="34" charset="0"/>
              <a:ea typeface="Aptos" panose="020B0004020202020204" pitchFamily="34" charset="0"/>
              <a:cs typeface="Times New Roman" panose="02020603050405020304" pitchFamily="18" charset="0"/>
            </a:endParaRPr>
          </a:p>
          <a:p>
            <a:r>
              <a:rPr lang="en-CA" sz="1588" kern="100" dirty="0">
                <a:latin typeface="Aptos" panose="020B0004020202020204" pitchFamily="34" charset="0"/>
                <a:ea typeface="Aptos" panose="020B0004020202020204" pitchFamily="34" charset="0"/>
                <a:cs typeface="Times New Roman" panose="02020603050405020304" pitchFamily="18" charset="0"/>
              </a:rPr>
              <a:t> </a:t>
            </a:r>
          </a:p>
          <a:p>
            <a:r>
              <a:rPr lang="en-CA" sz="1588" kern="100" dirty="0">
                <a:latin typeface="Aptos" panose="020B0004020202020204" pitchFamily="34" charset="0"/>
                <a:ea typeface="Aptos" panose="020B0004020202020204" pitchFamily="34" charset="0"/>
                <a:cs typeface="Times New Roman" panose="02020603050405020304" pitchFamily="18" charset="0"/>
              </a:rPr>
              <a:t>List three first-step actions from your choices of action brainstorming step that you will explore in depth.</a:t>
            </a:r>
          </a:p>
        </p:txBody>
      </p:sp>
      <p:sp>
        <p:nvSpPr>
          <p:cNvPr id="4" name="Rectangle 3">
            <a:extLst>
              <a:ext uri="{FF2B5EF4-FFF2-40B4-BE49-F238E27FC236}">
                <a16:creationId xmlns:a16="http://schemas.microsoft.com/office/drawing/2014/main" id="{DDB0D67D-3033-0D39-CAA6-0A0275293166}"/>
              </a:ext>
            </a:extLst>
          </p:cNvPr>
          <p:cNvSpPr/>
          <p:nvPr/>
        </p:nvSpPr>
        <p:spPr>
          <a:xfrm>
            <a:off x="1759323" y="1948185"/>
            <a:ext cx="9338327" cy="814704"/>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5" name="TextBox 4">
            <a:extLst>
              <a:ext uri="{FF2B5EF4-FFF2-40B4-BE49-F238E27FC236}">
                <a16:creationId xmlns:a16="http://schemas.microsoft.com/office/drawing/2014/main" id="{BD778185-5765-0AFC-87D5-1AA9FFC30980}"/>
              </a:ext>
            </a:extLst>
          </p:cNvPr>
          <p:cNvSpPr txBox="1"/>
          <p:nvPr/>
        </p:nvSpPr>
        <p:spPr>
          <a:xfrm>
            <a:off x="681142" y="2080072"/>
            <a:ext cx="1395129" cy="581057"/>
          </a:xfrm>
          <a:prstGeom prst="rect">
            <a:avLst/>
          </a:prstGeom>
          <a:noFill/>
        </p:spPr>
        <p:txBody>
          <a:bodyPr wrap="square" rtlCol="0">
            <a:spAutoFit/>
          </a:bodyPr>
          <a:lstStyle/>
          <a:p>
            <a:r>
              <a:rPr lang="en-US" sz="1588" dirty="0"/>
              <a:t>First-Step Action 1</a:t>
            </a:r>
          </a:p>
        </p:txBody>
      </p:sp>
      <p:sp>
        <p:nvSpPr>
          <p:cNvPr id="6" name="TextBox 5">
            <a:extLst>
              <a:ext uri="{FF2B5EF4-FFF2-40B4-BE49-F238E27FC236}">
                <a16:creationId xmlns:a16="http://schemas.microsoft.com/office/drawing/2014/main" id="{7D6821FE-7CEE-AD16-CA39-F836DBA00627}"/>
              </a:ext>
            </a:extLst>
          </p:cNvPr>
          <p:cNvSpPr txBox="1"/>
          <p:nvPr/>
        </p:nvSpPr>
        <p:spPr>
          <a:xfrm>
            <a:off x="1669676" y="1622304"/>
            <a:ext cx="816249" cy="336695"/>
          </a:xfrm>
          <a:prstGeom prst="rect">
            <a:avLst/>
          </a:prstGeom>
          <a:noFill/>
        </p:spPr>
        <p:txBody>
          <a:bodyPr wrap="none" rtlCol="0">
            <a:spAutoFit/>
          </a:bodyPr>
          <a:lstStyle/>
          <a:p>
            <a:r>
              <a:rPr lang="en-US" sz="1588" dirty="0"/>
              <a:t>Name: </a:t>
            </a:r>
          </a:p>
        </p:txBody>
      </p:sp>
      <p:sp>
        <p:nvSpPr>
          <p:cNvPr id="7" name="Rectangle 6">
            <a:extLst>
              <a:ext uri="{FF2B5EF4-FFF2-40B4-BE49-F238E27FC236}">
                <a16:creationId xmlns:a16="http://schemas.microsoft.com/office/drawing/2014/main" id="{C44FDBA0-5ED1-2F0F-E99E-0B3D9BFD3CE3}"/>
              </a:ext>
            </a:extLst>
          </p:cNvPr>
          <p:cNvSpPr/>
          <p:nvPr/>
        </p:nvSpPr>
        <p:spPr>
          <a:xfrm>
            <a:off x="1770529" y="3505803"/>
            <a:ext cx="9338327" cy="814704"/>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9" name="TextBox 8">
            <a:extLst>
              <a:ext uri="{FF2B5EF4-FFF2-40B4-BE49-F238E27FC236}">
                <a16:creationId xmlns:a16="http://schemas.microsoft.com/office/drawing/2014/main" id="{BCEFC090-8278-1D1E-8804-4044C17B69C6}"/>
              </a:ext>
            </a:extLst>
          </p:cNvPr>
          <p:cNvSpPr txBox="1"/>
          <p:nvPr/>
        </p:nvSpPr>
        <p:spPr>
          <a:xfrm>
            <a:off x="1669677" y="3179922"/>
            <a:ext cx="816249" cy="336695"/>
          </a:xfrm>
          <a:prstGeom prst="rect">
            <a:avLst/>
          </a:prstGeom>
          <a:noFill/>
        </p:spPr>
        <p:txBody>
          <a:bodyPr wrap="none" rtlCol="0">
            <a:spAutoFit/>
          </a:bodyPr>
          <a:lstStyle/>
          <a:p>
            <a:r>
              <a:rPr lang="en-US" sz="1588" dirty="0"/>
              <a:t>Name: </a:t>
            </a:r>
          </a:p>
        </p:txBody>
      </p:sp>
      <p:sp>
        <p:nvSpPr>
          <p:cNvPr id="10" name="Rectangle 9">
            <a:extLst>
              <a:ext uri="{FF2B5EF4-FFF2-40B4-BE49-F238E27FC236}">
                <a16:creationId xmlns:a16="http://schemas.microsoft.com/office/drawing/2014/main" id="{42789057-47CC-BB23-B2B5-FBBF6C93C38F}"/>
              </a:ext>
            </a:extLst>
          </p:cNvPr>
          <p:cNvSpPr/>
          <p:nvPr/>
        </p:nvSpPr>
        <p:spPr>
          <a:xfrm>
            <a:off x="1778825" y="5063421"/>
            <a:ext cx="9338327" cy="814704"/>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2" name="TextBox 11">
            <a:extLst>
              <a:ext uri="{FF2B5EF4-FFF2-40B4-BE49-F238E27FC236}">
                <a16:creationId xmlns:a16="http://schemas.microsoft.com/office/drawing/2014/main" id="{1F7BFF93-0753-A5B4-2B73-28FB3DD3895E}"/>
              </a:ext>
            </a:extLst>
          </p:cNvPr>
          <p:cNvSpPr txBox="1"/>
          <p:nvPr/>
        </p:nvSpPr>
        <p:spPr>
          <a:xfrm>
            <a:off x="1677973" y="4737539"/>
            <a:ext cx="816249" cy="336695"/>
          </a:xfrm>
          <a:prstGeom prst="rect">
            <a:avLst/>
          </a:prstGeom>
          <a:noFill/>
        </p:spPr>
        <p:txBody>
          <a:bodyPr wrap="none" rtlCol="0">
            <a:spAutoFit/>
          </a:bodyPr>
          <a:lstStyle/>
          <a:p>
            <a:r>
              <a:rPr lang="en-US" sz="1588" dirty="0"/>
              <a:t>Name: </a:t>
            </a:r>
          </a:p>
        </p:txBody>
      </p:sp>
      <p:sp>
        <p:nvSpPr>
          <p:cNvPr id="2" name="TextBox 1">
            <a:extLst>
              <a:ext uri="{FF2B5EF4-FFF2-40B4-BE49-F238E27FC236}">
                <a16:creationId xmlns:a16="http://schemas.microsoft.com/office/drawing/2014/main" id="{FEC00EA4-A67F-5B04-9B53-AA0CBBDAEC06}"/>
              </a:ext>
            </a:extLst>
          </p:cNvPr>
          <p:cNvSpPr txBox="1"/>
          <p:nvPr/>
        </p:nvSpPr>
        <p:spPr>
          <a:xfrm>
            <a:off x="672846" y="3646277"/>
            <a:ext cx="1395129" cy="581057"/>
          </a:xfrm>
          <a:prstGeom prst="rect">
            <a:avLst/>
          </a:prstGeom>
          <a:noFill/>
        </p:spPr>
        <p:txBody>
          <a:bodyPr wrap="square" rtlCol="0">
            <a:spAutoFit/>
          </a:bodyPr>
          <a:lstStyle/>
          <a:p>
            <a:r>
              <a:rPr lang="en-US" sz="1588" dirty="0"/>
              <a:t>First-Step Action 2</a:t>
            </a:r>
          </a:p>
        </p:txBody>
      </p:sp>
      <p:sp>
        <p:nvSpPr>
          <p:cNvPr id="13" name="TextBox 12">
            <a:extLst>
              <a:ext uri="{FF2B5EF4-FFF2-40B4-BE49-F238E27FC236}">
                <a16:creationId xmlns:a16="http://schemas.microsoft.com/office/drawing/2014/main" id="{6218096C-48BB-575E-2BBC-21D8B2096AF1}"/>
              </a:ext>
            </a:extLst>
          </p:cNvPr>
          <p:cNvSpPr txBox="1"/>
          <p:nvPr/>
        </p:nvSpPr>
        <p:spPr>
          <a:xfrm>
            <a:off x="672846" y="5205168"/>
            <a:ext cx="1395129" cy="581057"/>
          </a:xfrm>
          <a:prstGeom prst="rect">
            <a:avLst/>
          </a:prstGeom>
          <a:noFill/>
        </p:spPr>
        <p:txBody>
          <a:bodyPr wrap="square" rtlCol="0">
            <a:spAutoFit/>
          </a:bodyPr>
          <a:lstStyle/>
          <a:p>
            <a:r>
              <a:rPr lang="en-US" sz="1588" dirty="0"/>
              <a:t>First-Step Action 3</a:t>
            </a:r>
          </a:p>
        </p:txBody>
      </p:sp>
    </p:spTree>
    <p:extLst>
      <p:ext uri="{BB962C8B-B14F-4D97-AF65-F5344CB8AC3E}">
        <p14:creationId xmlns:p14="http://schemas.microsoft.com/office/powerpoint/2010/main" val="4222237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D0E6783-A947-C57B-C695-F4B0BC0C49DD}"/>
              </a:ext>
            </a:extLst>
          </p:cNvPr>
          <p:cNvSpPr txBox="1"/>
          <p:nvPr/>
        </p:nvSpPr>
        <p:spPr>
          <a:xfrm>
            <a:off x="1258338" y="200944"/>
            <a:ext cx="9839311" cy="1069780"/>
          </a:xfrm>
          <a:prstGeom prst="rect">
            <a:avLst/>
          </a:prstGeom>
          <a:noFill/>
        </p:spPr>
        <p:txBody>
          <a:bodyPr wrap="square">
            <a:spAutoFit/>
          </a:bodyPr>
          <a:lstStyle/>
          <a:p>
            <a:r>
              <a:rPr lang="en-CA" sz="1588" b="1" kern="100" dirty="0">
                <a:latin typeface="Aptos" panose="020B0004020202020204" pitchFamily="34" charset="0"/>
                <a:ea typeface="Aptos" panose="020B0004020202020204" pitchFamily="34" charset="0"/>
                <a:cs typeface="Times New Roman" panose="02020603050405020304" pitchFamily="18" charset="0"/>
              </a:rPr>
              <a:t>Consequence Scenarios</a:t>
            </a:r>
            <a:endParaRPr lang="en-CA" sz="1588" kern="100" dirty="0">
              <a:latin typeface="Aptos" panose="020B0004020202020204" pitchFamily="34" charset="0"/>
              <a:ea typeface="Aptos" panose="020B0004020202020204" pitchFamily="34" charset="0"/>
              <a:cs typeface="Times New Roman" panose="02020603050405020304" pitchFamily="18" charset="0"/>
            </a:endParaRPr>
          </a:p>
          <a:p>
            <a:r>
              <a:rPr lang="en-CA" sz="1588" kern="100" dirty="0">
                <a:latin typeface="Aptos" panose="020B0004020202020204" pitchFamily="34" charset="0"/>
                <a:ea typeface="Aptos" panose="020B0004020202020204" pitchFamily="34" charset="0"/>
                <a:cs typeface="Times New Roman" panose="02020603050405020304" pitchFamily="18" charset="0"/>
              </a:rPr>
              <a:t> </a:t>
            </a:r>
          </a:p>
          <a:p>
            <a:r>
              <a:rPr lang="en-CA" sz="1588" kern="100" dirty="0">
                <a:latin typeface="Aptos" panose="020B0004020202020204" pitchFamily="34" charset="0"/>
                <a:ea typeface="Aptos" panose="020B0004020202020204" pitchFamily="34" charset="0"/>
                <a:cs typeface="Times New Roman" panose="02020603050405020304" pitchFamily="18" charset="0"/>
              </a:rPr>
              <a:t>For each of your three choices of action, describe a positive consequence scenario and a negative consequence scenario. Give each scenario a distinct and memorable name.</a:t>
            </a:r>
          </a:p>
        </p:txBody>
      </p:sp>
      <p:sp>
        <p:nvSpPr>
          <p:cNvPr id="4" name="Rectangle 3">
            <a:extLst>
              <a:ext uri="{FF2B5EF4-FFF2-40B4-BE49-F238E27FC236}">
                <a16:creationId xmlns:a16="http://schemas.microsoft.com/office/drawing/2014/main" id="{D3BC98A9-BB47-13FF-DFE5-4E8EC765F1A9}"/>
              </a:ext>
            </a:extLst>
          </p:cNvPr>
          <p:cNvSpPr/>
          <p:nvPr/>
        </p:nvSpPr>
        <p:spPr>
          <a:xfrm>
            <a:off x="5628633" y="1853596"/>
            <a:ext cx="5297103" cy="1709875"/>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5" name="Rectangle 4">
            <a:extLst>
              <a:ext uri="{FF2B5EF4-FFF2-40B4-BE49-F238E27FC236}">
                <a16:creationId xmlns:a16="http://schemas.microsoft.com/office/drawing/2014/main" id="{8921561C-0E61-E32D-1DF7-377D69D6531A}"/>
              </a:ext>
            </a:extLst>
          </p:cNvPr>
          <p:cNvSpPr/>
          <p:nvPr/>
        </p:nvSpPr>
        <p:spPr>
          <a:xfrm>
            <a:off x="5628633" y="4464566"/>
            <a:ext cx="5297103" cy="1709875"/>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6" name="Rectangle 5">
            <a:extLst>
              <a:ext uri="{FF2B5EF4-FFF2-40B4-BE49-F238E27FC236}">
                <a16:creationId xmlns:a16="http://schemas.microsoft.com/office/drawing/2014/main" id="{38EA77C2-C2BC-756E-AC97-F8E3CF54C9D9}"/>
              </a:ext>
            </a:extLst>
          </p:cNvPr>
          <p:cNvSpPr/>
          <p:nvPr/>
        </p:nvSpPr>
        <p:spPr>
          <a:xfrm>
            <a:off x="1101455" y="3548325"/>
            <a:ext cx="3291251" cy="814704"/>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7" name="TextBox 6">
            <a:extLst>
              <a:ext uri="{FF2B5EF4-FFF2-40B4-BE49-F238E27FC236}">
                <a16:creationId xmlns:a16="http://schemas.microsoft.com/office/drawing/2014/main" id="{56538E13-565D-6CC3-A2A7-E008057E2887}"/>
              </a:ext>
            </a:extLst>
          </p:cNvPr>
          <p:cNvSpPr txBox="1"/>
          <p:nvPr/>
        </p:nvSpPr>
        <p:spPr>
          <a:xfrm>
            <a:off x="1008529" y="3181560"/>
            <a:ext cx="1759324" cy="581057"/>
          </a:xfrm>
          <a:prstGeom prst="rect">
            <a:avLst/>
          </a:prstGeom>
          <a:noFill/>
        </p:spPr>
        <p:txBody>
          <a:bodyPr wrap="square" rtlCol="0">
            <a:spAutoFit/>
          </a:bodyPr>
          <a:lstStyle/>
          <a:p>
            <a:r>
              <a:rPr lang="en-US" sz="1588" dirty="0"/>
              <a:t>First-Step Action 1</a:t>
            </a:r>
          </a:p>
        </p:txBody>
      </p:sp>
      <p:sp>
        <p:nvSpPr>
          <p:cNvPr id="8" name="TextBox 7">
            <a:extLst>
              <a:ext uri="{FF2B5EF4-FFF2-40B4-BE49-F238E27FC236}">
                <a16:creationId xmlns:a16="http://schemas.microsoft.com/office/drawing/2014/main" id="{9F992ED5-8E0D-AC39-63BB-050908BAE6D0}"/>
              </a:ext>
            </a:extLst>
          </p:cNvPr>
          <p:cNvSpPr txBox="1"/>
          <p:nvPr/>
        </p:nvSpPr>
        <p:spPr>
          <a:xfrm>
            <a:off x="3970162" y="2239878"/>
            <a:ext cx="1658471" cy="825419"/>
          </a:xfrm>
          <a:prstGeom prst="rect">
            <a:avLst/>
          </a:prstGeom>
          <a:noFill/>
        </p:spPr>
        <p:txBody>
          <a:bodyPr wrap="square" rtlCol="0">
            <a:spAutoFit/>
          </a:bodyPr>
          <a:lstStyle/>
          <a:p>
            <a:r>
              <a:rPr lang="en-US" sz="1588" dirty="0"/>
              <a:t>Positive Consequence Scenario (A)</a:t>
            </a:r>
          </a:p>
        </p:txBody>
      </p:sp>
      <p:sp>
        <p:nvSpPr>
          <p:cNvPr id="9" name="TextBox 8">
            <a:extLst>
              <a:ext uri="{FF2B5EF4-FFF2-40B4-BE49-F238E27FC236}">
                <a16:creationId xmlns:a16="http://schemas.microsoft.com/office/drawing/2014/main" id="{D24C0F7D-8287-C659-6B11-F4D1EB039D98}"/>
              </a:ext>
            </a:extLst>
          </p:cNvPr>
          <p:cNvSpPr txBox="1"/>
          <p:nvPr/>
        </p:nvSpPr>
        <p:spPr>
          <a:xfrm>
            <a:off x="4104633" y="4935495"/>
            <a:ext cx="1389529" cy="825419"/>
          </a:xfrm>
          <a:prstGeom prst="rect">
            <a:avLst/>
          </a:prstGeom>
          <a:noFill/>
        </p:spPr>
        <p:txBody>
          <a:bodyPr wrap="square" rtlCol="0">
            <a:spAutoFit/>
          </a:bodyPr>
          <a:lstStyle/>
          <a:p>
            <a:r>
              <a:rPr lang="en-US" sz="1588" dirty="0"/>
              <a:t>Negative Consequence Scenario (B)</a:t>
            </a:r>
          </a:p>
        </p:txBody>
      </p:sp>
      <p:sp>
        <p:nvSpPr>
          <p:cNvPr id="10" name="TextBox 9">
            <a:extLst>
              <a:ext uri="{FF2B5EF4-FFF2-40B4-BE49-F238E27FC236}">
                <a16:creationId xmlns:a16="http://schemas.microsoft.com/office/drawing/2014/main" id="{02A98034-6B77-AED4-A2BC-B28F6FAB1D3B}"/>
              </a:ext>
            </a:extLst>
          </p:cNvPr>
          <p:cNvSpPr txBox="1"/>
          <p:nvPr/>
        </p:nvSpPr>
        <p:spPr>
          <a:xfrm>
            <a:off x="5563037" y="1476230"/>
            <a:ext cx="1759324" cy="336695"/>
          </a:xfrm>
          <a:prstGeom prst="rect">
            <a:avLst/>
          </a:prstGeom>
          <a:noFill/>
        </p:spPr>
        <p:txBody>
          <a:bodyPr wrap="square" rtlCol="0">
            <a:spAutoFit/>
          </a:bodyPr>
          <a:lstStyle/>
          <a:p>
            <a:r>
              <a:rPr lang="en-US" sz="1588" dirty="0"/>
              <a:t>Name:</a:t>
            </a:r>
          </a:p>
        </p:txBody>
      </p:sp>
      <p:sp>
        <p:nvSpPr>
          <p:cNvPr id="11" name="TextBox 10">
            <a:extLst>
              <a:ext uri="{FF2B5EF4-FFF2-40B4-BE49-F238E27FC236}">
                <a16:creationId xmlns:a16="http://schemas.microsoft.com/office/drawing/2014/main" id="{B0FB7730-356C-7211-A63A-94B68CA2060B}"/>
              </a:ext>
            </a:extLst>
          </p:cNvPr>
          <p:cNvSpPr txBox="1"/>
          <p:nvPr/>
        </p:nvSpPr>
        <p:spPr>
          <a:xfrm>
            <a:off x="5550191" y="4141797"/>
            <a:ext cx="1759324" cy="336695"/>
          </a:xfrm>
          <a:prstGeom prst="rect">
            <a:avLst/>
          </a:prstGeom>
          <a:noFill/>
        </p:spPr>
        <p:txBody>
          <a:bodyPr wrap="square" rtlCol="0">
            <a:spAutoFit/>
          </a:bodyPr>
          <a:lstStyle/>
          <a:p>
            <a:r>
              <a:rPr lang="en-US" sz="1588" dirty="0"/>
              <a:t>Name:</a:t>
            </a:r>
          </a:p>
        </p:txBody>
      </p:sp>
    </p:spTree>
    <p:extLst>
      <p:ext uri="{BB962C8B-B14F-4D97-AF65-F5344CB8AC3E}">
        <p14:creationId xmlns:p14="http://schemas.microsoft.com/office/powerpoint/2010/main" val="30058223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96692-8C81-6EAE-6B2A-203E99ECFAC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926FA49-4BCE-5624-A932-7A3B7FBAB5BD}"/>
              </a:ext>
            </a:extLst>
          </p:cNvPr>
          <p:cNvSpPr txBox="1"/>
          <p:nvPr/>
        </p:nvSpPr>
        <p:spPr>
          <a:xfrm>
            <a:off x="1258338" y="200944"/>
            <a:ext cx="9839311" cy="1069780"/>
          </a:xfrm>
          <a:prstGeom prst="rect">
            <a:avLst/>
          </a:prstGeom>
          <a:noFill/>
        </p:spPr>
        <p:txBody>
          <a:bodyPr wrap="square">
            <a:spAutoFit/>
          </a:bodyPr>
          <a:lstStyle/>
          <a:p>
            <a:r>
              <a:rPr lang="en-CA" sz="1588" b="1" kern="100" dirty="0">
                <a:latin typeface="Aptos" panose="020B0004020202020204" pitchFamily="34" charset="0"/>
                <a:ea typeface="Aptos" panose="020B0004020202020204" pitchFamily="34" charset="0"/>
                <a:cs typeface="Times New Roman" panose="02020603050405020304" pitchFamily="18" charset="0"/>
              </a:rPr>
              <a:t>Consequence Scenarios</a:t>
            </a:r>
            <a:endParaRPr lang="en-CA" sz="1588" kern="100" dirty="0">
              <a:latin typeface="Aptos" panose="020B0004020202020204" pitchFamily="34" charset="0"/>
              <a:ea typeface="Aptos" panose="020B0004020202020204" pitchFamily="34" charset="0"/>
              <a:cs typeface="Times New Roman" panose="02020603050405020304" pitchFamily="18" charset="0"/>
            </a:endParaRPr>
          </a:p>
          <a:p>
            <a:r>
              <a:rPr lang="en-CA" sz="1588" kern="100" dirty="0">
                <a:latin typeface="Aptos" panose="020B0004020202020204" pitchFamily="34" charset="0"/>
                <a:ea typeface="Aptos" panose="020B0004020202020204" pitchFamily="34" charset="0"/>
                <a:cs typeface="Times New Roman" panose="02020603050405020304" pitchFamily="18" charset="0"/>
              </a:rPr>
              <a:t> </a:t>
            </a:r>
          </a:p>
          <a:p>
            <a:r>
              <a:rPr lang="en-CA" sz="1588" kern="100" dirty="0">
                <a:latin typeface="Aptos" panose="020B0004020202020204" pitchFamily="34" charset="0"/>
                <a:ea typeface="Aptos" panose="020B0004020202020204" pitchFamily="34" charset="0"/>
                <a:cs typeface="Times New Roman" panose="02020603050405020304" pitchFamily="18" charset="0"/>
              </a:rPr>
              <a:t>For each of your three choices of action, describe a positive consequence scenario and a negative consequence scenario. Give each scenario a distinct and memorable name.</a:t>
            </a:r>
          </a:p>
        </p:txBody>
      </p:sp>
      <p:sp>
        <p:nvSpPr>
          <p:cNvPr id="4" name="Rectangle 3">
            <a:extLst>
              <a:ext uri="{FF2B5EF4-FFF2-40B4-BE49-F238E27FC236}">
                <a16:creationId xmlns:a16="http://schemas.microsoft.com/office/drawing/2014/main" id="{2B84D2B3-3323-FD55-4903-B1D62E6EA2CB}"/>
              </a:ext>
            </a:extLst>
          </p:cNvPr>
          <p:cNvSpPr/>
          <p:nvPr/>
        </p:nvSpPr>
        <p:spPr>
          <a:xfrm>
            <a:off x="5628633" y="1853596"/>
            <a:ext cx="5297103" cy="1709875"/>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5" name="Rectangle 4">
            <a:extLst>
              <a:ext uri="{FF2B5EF4-FFF2-40B4-BE49-F238E27FC236}">
                <a16:creationId xmlns:a16="http://schemas.microsoft.com/office/drawing/2014/main" id="{8EF2171B-B5CE-5D54-E9C4-8424700A586F}"/>
              </a:ext>
            </a:extLst>
          </p:cNvPr>
          <p:cNvSpPr/>
          <p:nvPr/>
        </p:nvSpPr>
        <p:spPr>
          <a:xfrm>
            <a:off x="5628633" y="4464566"/>
            <a:ext cx="5297103" cy="1709875"/>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6" name="Rectangle 5">
            <a:extLst>
              <a:ext uri="{FF2B5EF4-FFF2-40B4-BE49-F238E27FC236}">
                <a16:creationId xmlns:a16="http://schemas.microsoft.com/office/drawing/2014/main" id="{684E825A-75F2-5D8B-DACE-0CDBE8F97E7D}"/>
              </a:ext>
            </a:extLst>
          </p:cNvPr>
          <p:cNvSpPr/>
          <p:nvPr/>
        </p:nvSpPr>
        <p:spPr>
          <a:xfrm>
            <a:off x="1101455" y="3548325"/>
            <a:ext cx="3291251" cy="814704"/>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7" name="TextBox 6">
            <a:extLst>
              <a:ext uri="{FF2B5EF4-FFF2-40B4-BE49-F238E27FC236}">
                <a16:creationId xmlns:a16="http://schemas.microsoft.com/office/drawing/2014/main" id="{EC7378DF-86F5-03E0-F1EA-AB0C3607D4BF}"/>
              </a:ext>
            </a:extLst>
          </p:cNvPr>
          <p:cNvSpPr txBox="1"/>
          <p:nvPr/>
        </p:nvSpPr>
        <p:spPr>
          <a:xfrm>
            <a:off x="1008529" y="3181560"/>
            <a:ext cx="1759324" cy="581057"/>
          </a:xfrm>
          <a:prstGeom prst="rect">
            <a:avLst/>
          </a:prstGeom>
          <a:noFill/>
        </p:spPr>
        <p:txBody>
          <a:bodyPr wrap="square" rtlCol="0">
            <a:spAutoFit/>
          </a:bodyPr>
          <a:lstStyle/>
          <a:p>
            <a:r>
              <a:rPr lang="en-US" sz="1588" dirty="0"/>
              <a:t>First-Step Action 2</a:t>
            </a:r>
          </a:p>
        </p:txBody>
      </p:sp>
      <p:sp>
        <p:nvSpPr>
          <p:cNvPr id="8" name="TextBox 7">
            <a:extLst>
              <a:ext uri="{FF2B5EF4-FFF2-40B4-BE49-F238E27FC236}">
                <a16:creationId xmlns:a16="http://schemas.microsoft.com/office/drawing/2014/main" id="{3E94030E-EF8F-65C3-8A30-784F5646FA28}"/>
              </a:ext>
            </a:extLst>
          </p:cNvPr>
          <p:cNvSpPr txBox="1"/>
          <p:nvPr/>
        </p:nvSpPr>
        <p:spPr>
          <a:xfrm>
            <a:off x="3970162" y="2239878"/>
            <a:ext cx="1658471" cy="825419"/>
          </a:xfrm>
          <a:prstGeom prst="rect">
            <a:avLst/>
          </a:prstGeom>
          <a:noFill/>
        </p:spPr>
        <p:txBody>
          <a:bodyPr wrap="square" rtlCol="0">
            <a:spAutoFit/>
          </a:bodyPr>
          <a:lstStyle/>
          <a:p>
            <a:r>
              <a:rPr lang="en-US" sz="1588" dirty="0"/>
              <a:t>Positive Consequence Scenario (C)</a:t>
            </a:r>
          </a:p>
        </p:txBody>
      </p:sp>
      <p:sp>
        <p:nvSpPr>
          <p:cNvPr id="9" name="TextBox 8">
            <a:extLst>
              <a:ext uri="{FF2B5EF4-FFF2-40B4-BE49-F238E27FC236}">
                <a16:creationId xmlns:a16="http://schemas.microsoft.com/office/drawing/2014/main" id="{937F16A9-9D02-17D7-1C8B-79D47F6B1398}"/>
              </a:ext>
            </a:extLst>
          </p:cNvPr>
          <p:cNvSpPr txBox="1"/>
          <p:nvPr/>
        </p:nvSpPr>
        <p:spPr>
          <a:xfrm>
            <a:off x="4104633" y="4935495"/>
            <a:ext cx="1389529" cy="1069780"/>
          </a:xfrm>
          <a:prstGeom prst="rect">
            <a:avLst/>
          </a:prstGeom>
          <a:noFill/>
        </p:spPr>
        <p:txBody>
          <a:bodyPr wrap="square" rtlCol="0">
            <a:spAutoFit/>
          </a:bodyPr>
          <a:lstStyle/>
          <a:p>
            <a:r>
              <a:rPr lang="en-US" sz="1588" dirty="0"/>
              <a:t>Negative Consequence Scenario (D)</a:t>
            </a:r>
          </a:p>
        </p:txBody>
      </p:sp>
      <p:sp>
        <p:nvSpPr>
          <p:cNvPr id="10" name="TextBox 9">
            <a:extLst>
              <a:ext uri="{FF2B5EF4-FFF2-40B4-BE49-F238E27FC236}">
                <a16:creationId xmlns:a16="http://schemas.microsoft.com/office/drawing/2014/main" id="{31043E8A-6EFF-DD0E-C241-5A416B9A1BAB}"/>
              </a:ext>
            </a:extLst>
          </p:cNvPr>
          <p:cNvSpPr txBox="1"/>
          <p:nvPr/>
        </p:nvSpPr>
        <p:spPr>
          <a:xfrm>
            <a:off x="5563037" y="1476230"/>
            <a:ext cx="1759324" cy="336695"/>
          </a:xfrm>
          <a:prstGeom prst="rect">
            <a:avLst/>
          </a:prstGeom>
          <a:noFill/>
        </p:spPr>
        <p:txBody>
          <a:bodyPr wrap="square" rtlCol="0">
            <a:spAutoFit/>
          </a:bodyPr>
          <a:lstStyle/>
          <a:p>
            <a:r>
              <a:rPr lang="en-US" sz="1588" dirty="0"/>
              <a:t>Name:</a:t>
            </a:r>
          </a:p>
        </p:txBody>
      </p:sp>
      <p:sp>
        <p:nvSpPr>
          <p:cNvPr id="11" name="TextBox 10">
            <a:extLst>
              <a:ext uri="{FF2B5EF4-FFF2-40B4-BE49-F238E27FC236}">
                <a16:creationId xmlns:a16="http://schemas.microsoft.com/office/drawing/2014/main" id="{475D466A-20C3-4092-72BD-435075CCEB5F}"/>
              </a:ext>
            </a:extLst>
          </p:cNvPr>
          <p:cNvSpPr txBox="1"/>
          <p:nvPr/>
        </p:nvSpPr>
        <p:spPr>
          <a:xfrm>
            <a:off x="5550191" y="4141797"/>
            <a:ext cx="1759324" cy="336695"/>
          </a:xfrm>
          <a:prstGeom prst="rect">
            <a:avLst/>
          </a:prstGeom>
          <a:noFill/>
        </p:spPr>
        <p:txBody>
          <a:bodyPr wrap="square" rtlCol="0">
            <a:spAutoFit/>
          </a:bodyPr>
          <a:lstStyle/>
          <a:p>
            <a:r>
              <a:rPr lang="en-US" sz="1588" dirty="0"/>
              <a:t>Name:</a:t>
            </a:r>
          </a:p>
        </p:txBody>
      </p:sp>
    </p:spTree>
    <p:extLst>
      <p:ext uri="{BB962C8B-B14F-4D97-AF65-F5344CB8AC3E}">
        <p14:creationId xmlns:p14="http://schemas.microsoft.com/office/powerpoint/2010/main" val="10484061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4D549-60E7-2700-D5FC-2EDC0A910F5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25289CE-8546-ED58-432C-1E616039ADCA}"/>
              </a:ext>
            </a:extLst>
          </p:cNvPr>
          <p:cNvSpPr txBox="1"/>
          <p:nvPr/>
        </p:nvSpPr>
        <p:spPr>
          <a:xfrm>
            <a:off x="1258338" y="200944"/>
            <a:ext cx="9839311" cy="1069780"/>
          </a:xfrm>
          <a:prstGeom prst="rect">
            <a:avLst/>
          </a:prstGeom>
          <a:noFill/>
        </p:spPr>
        <p:txBody>
          <a:bodyPr wrap="square">
            <a:spAutoFit/>
          </a:bodyPr>
          <a:lstStyle/>
          <a:p>
            <a:r>
              <a:rPr lang="en-CA" sz="1588" b="1" kern="100" dirty="0">
                <a:latin typeface="Aptos" panose="020B0004020202020204" pitchFamily="34" charset="0"/>
                <a:ea typeface="Aptos" panose="020B0004020202020204" pitchFamily="34" charset="0"/>
                <a:cs typeface="Times New Roman" panose="02020603050405020304" pitchFamily="18" charset="0"/>
              </a:rPr>
              <a:t>Consequence Scenarios</a:t>
            </a:r>
            <a:endParaRPr lang="en-CA" sz="1588" kern="100" dirty="0">
              <a:latin typeface="Aptos" panose="020B0004020202020204" pitchFamily="34" charset="0"/>
              <a:ea typeface="Aptos" panose="020B0004020202020204" pitchFamily="34" charset="0"/>
              <a:cs typeface="Times New Roman" panose="02020603050405020304" pitchFamily="18" charset="0"/>
            </a:endParaRPr>
          </a:p>
          <a:p>
            <a:r>
              <a:rPr lang="en-CA" sz="1588" kern="100" dirty="0">
                <a:latin typeface="Aptos" panose="020B0004020202020204" pitchFamily="34" charset="0"/>
                <a:ea typeface="Aptos" panose="020B0004020202020204" pitchFamily="34" charset="0"/>
                <a:cs typeface="Times New Roman" panose="02020603050405020304" pitchFamily="18" charset="0"/>
              </a:rPr>
              <a:t> </a:t>
            </a:r>
          </a:p>
          <a:p>
            <a:r>
              <a:rPr lang="en-CA" sz="1588" kern="100" dirty="0">
                <a:latin typeface="Aptos" panose="020B0004020202020204" pitchFamily="34" charset="0"/>
                <a:ea typeface="Aptos" panose="020B0004020202020204" pitchFamily="34" charset="0"/>
                <a:cs typeface="Times New Roman" panose="02020603050405020304" pitchFamily="18" charset="0"/>
              </a:rPr>
              <a:t>For each of your three choices of action, describe a positive consequence scenario and a negative consequence scenario. Give each scenario a distinct and memorable name.</a:t>
            </a:r>
          </a:p>
        </p:txBody>
      </p:sp>
      <p:sp>
        <p:nvSpPr>
          <p:cNvPr id="4" name="Rectangle 3">
            <a:extLst>
              <a:ext uri="{FF2B5EF4-FFF2-40B4-BE49-F238E27FC236}">
                <a16:creationId xmlns:a16="http://schemas.microsoft.com/office/drawing/2014/main" id="{5AB9552E-9599-08D3-07E7-13E4A04636EF}"/>
              </a:ext>
            </a:extLst>
          </p:cNvPr>
          <p:cNvSpPr/>
          <p:nvPr/>
        </p:nvSpPr>
        <p:spPr>
          <a:xfrm>
            <a:off x="5628633" y="1853596"/>
            <a:ext cx="5297103" cy="1709875"/>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5" name="Rectangle 4">
            <a:extLst>
              <a:ext uri="{FF2B5EF4-FFF2-40B4-BE49-F238E27FC236}">
                <a16:creationId xmlns:a16="http://schemas.microsoft.com/office/drawing/2014/main" id="{37DDA262-E671-B3B1-BEC5-8F3C51FB7861}"/>
              </a:ext>
            </a:extLst>
          </p:cNvPr>
          <p:cNvSpPr/>
          <p:nvPr/>
        </p:nvSpPr>
        <p:spPr>
          <a:xfrm>
            <a:off x="5628633" y="4464566"/>
            <a:ext cx="5297103" cy="1709875"/>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6" name="Rectangle 5">
            <a:extLst>
              <a:ext uri="{FF2B5EF4-FFF2-40B4-BE49-F238E27FC236}">
                <a16:creationId xmlns:a16="http://schemas.microsoft.com/office/drawing/2014/main" id="{8C2F7325-A78F-E3F9-29C6-B2034172B64A}"/>
              </a:ext>
            </a:extLst>
          </p:cNvPr>
          <p:cNvSpPr/>
          <p:nvPr/>
        </p:nvSpPr>
        <p:spPr>
          <a:xfrm>
            <a:off x="1101455" y="3548325"/>
            <a:ext cx="3291251" cy="814704"/>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7" name="TextBox 6">
            <a:extLst>
              <a:ext uri="{FF2B5EF4-FFF2-40B4-BE49-F238E27FC236}">
                <a16:creationId xmlns:a16="http://schemas.microsoft.com/office/drawing/2014/main" id="{5903D7D3-C055-5A1D-D1E1-2B6B4E34ADFA}"/>
              </a:ext>
            </a:extLst>
          </p:cNvPr>
          <p:cNvSpPr txBox="1"/>
          <p:nvPr/>
        </p:nvSpPr>
        <p:spPr>
          <a:xfrm>
            <a:off x="1008529" y="3181560"/>
            <a:ext cx="1759324" cy="581057"/>
          </a:xfrm>
          <a:prstGeom prst="rect">
            <a:avLst/>
          </a:prstGeom>
          <a:noFill/>
        </p:spPr>
        <p:txBody>
          <a:bodyPr wrap="square" rtlCol="0">
            <a:spAutoFit/>
          </a:bodyPr>
          <a:lstStyle/>
          <a:p>
            <a:r>
              <a:rPr lang="en-US" sz="1588" dirty="0"/>
              <a:t>First-Step Action 3</a:t>
            </a:r>
          </a:p>
        </p:txBody>
      </p:sp>
      <p:sp>
        <p:nvSpPr>
          <p:cNvPr id="8" name="TextBox 7">
            <a:extLst>
              <a:ext uri="{FF2B5EF4-FFF2-40B4-BE49-F238E27FC236}">
                <a16:creationId xmlns:a16="http://schemas.microsoft.com/office/drawing/2014/main" id="{831706D8-AF15-E5AE-1853-5C23B76EB93F}"/>
              </a:ext>
            </a:extLst>
          </p:cNvPr>
          <p:cNvSpPr txBox="1"/>
          <p:nvPr/>
        </p:nvSpPr>
        <p:spPr>
          <a:xfrm>
            <a:off x="3970162" y="2239878"/>
            <a:ext cx="1658471" cy="825419"/>
          </a:xfrm>
          <a:prstGeom prst="rect">
            <a:avLst/>
          </a:prstGeom>
          <a:noFill/>
        </p:spPr>
        <p:txBody>
          <a:bodyPr wrap="square" rtlCol="0">
            <a:spAutoFit/>
          </a:bodyPr>
          <a:lstStyle/>
          <a:p>
            <a:r>
              <a:rPr lang="en-US" sz="1588" dirty="0"/>
              <a:t>Positive Consequence Scenario (E)</a:t>
            </a:r>
          </a:p>
        </p:txBody>
      </p:sp>
      <p:sp>
        <p:nvSpPr>
          <p:cNvPr id="9" name="TextBox 8">
            <a:extLst>
              <a:ext uri="{FF2B5EF4-FFF2-40B4-BE49-F238E27FC236}">
                <a16:creationId xmlns:a16="http://schemas.microsoft.com/office/drawing/2014/main" id="{D03170C2-A7B1-C3A9-E181-D2B87268428F}"/>
              </a:ext>
            </a:extLst>
          </p:cNvPr>
          <p:cNvSpPr txBox="1"/>
          <p:nvPr/>
        </p:nvSpPr>
        <p:spPr>
          <a:xfrm>
            <a:off x="4104633" y="4935495"/>
            <a:ext cx="1389529" cy="825419"/>
          </a:xfrm>
          <a:prstGeom prst="rect">
            <a:avLst/>
          </a:prstGeom>
          <a:noFill/>
        </p:spPr>
        <p:txBody>
          <a:bodyPr wrap="square" rtlCol="0">
            <a:spAutoFit/>
          </a:bodyPr>
          <a:lstStyle/>
          <a:p>
            <a:r>
              <a:rPr lang="en-US" sz="1588" dirty="0"/>
              <a:t>Negative Consequence Scenario (F)</a:t>
            </a:r>
          </a:p>
        </p:txBody>
      </p:sp>
      <p:sp>
        <p:nvSpPr>
          <p:cNvPr id="10" name="TextBox 9">
            <a:extLst>
              <a:ext uri="{FF2B5EF4-FFF2-40B4-BE49-F238E27FC236}">
                <a16:creationId xmlns:a16="http://schemas.microsoft.com/office/drawing/2014/main" id="{EE97FEF5-F3F1-E00A-E45B-7095762DEA7D}"/>
              </a:ext>
            </a:extLst>
          </p:cNvPr>
          <p:cNvSpPr txBox="1"/>
          <p:nvPr/>
        </p:nvSpPr>
        <p:spPr>
          <a:xfrm>
            <a:off x="5563037" y="1476230"/>
            <a:ext cx="1759324" cy="336695"/>
          </a:xfrm>
          <a:prstGeom prst="rect">
            <a:avLst/>
          </a:prstGeom>
          <a:noFill/>
        </p:spPr>
        <p:txBody>
          <a:bodyPr wrap="square" rtlCol="0">
            <a:spAutoFit/>
          </a:bodyPr>
          <a:lstStyle/>
          <a:p>
            <a:r>
              <a:rPr lang="en-US" sz="1588" dirty="0"/>
              <a:t>Name:</a:t>
            </a:r>
          </a:p>
        </p:txBody>
      </p:sp>
      <p:sp>
        <p:nvSpPr>
          <p:cNvPr id="11" name="TextBox 10">
            <a:extLst>
              <a:ext uri="{FF2B5EF4-FFF2-40B4-BE49-F238E27FC236}">
                <a16:creationId xmlns:a16="http://schemas.microsoft.com/office/drawing/2014/main" id="{7FC9A9B2-7CFD-3A44-7EA0-2B0BF73EBF6A}"/>
              </a:ext>
            </a:extLst>
          </p:cNvPr>
          <p:cNvSpPr txBox="1"/>
          <p:nvPr/>
        </p:nvSpPr>
        <p:spPr>
          <a:xfrm>
            <a:off x="5550191" y="4141797"/>
            <a:ext cx="1759324" cy="336695"/>
          </a:xfrm>
          <a:prstGeom prst="rect">
            <a:avLst/>
          </a:prstGeom>
          <a:noFill/>
        </p:spPr>
        <p:txBody>
          <a:bodyPr wrap="square" rtlCol="0">
            <a:spAutoFit/>
          </a:bodyPr>
          <a:lstStyle/>
          <a:p>
            <a:r>
              <a:rPr lang="en-US" sz="1588" dirty="0"/>
              <a:t>Name:</a:t>
            </a:r>
          </a:p>
        </p:txBody>
      </p:sp>
    </p:spTree>
    <p:extLst>
      <p:ext uri="{BB962C8B-B14F-4D97-AF65-F5344CB8AC3E}">
        <p14:creationId xmlns:p14="http://schemas.microsoft.com/office/powerpoint/2010/main" val="5875620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B4921-6E5A-5D5C-7834-AB522AA4CB6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DCE6ADB-A608-71AF-7FA2-F31EAA50C135}"/>
              </a:ext>
            </a:extLst>
          </p:cNvPr>
          <p:cNvSpPr txBox="1"/>
          <p:nvPr/>
        </p:nvSpPr>
        <p:spPr>
          <a:xfrm>
            <a:off x="708977" y="312138"/>
            <a:ext cx="10564141" cy="1314142"/>
          </a:xfrm>
          <a:prstGeom prst="rect">
            <a:avLst/>
          </a:prstGeom>
          <a:noFill/>
        </p:spPr>
        <p:txBody>
          <a:bodyPr wrap="square">
            <a:spAutoFit/>
          </a:bodyPr>
          <a:lstStyle/>
          <a:p>
            <a:r>
              <a:rPr lang="en-CA" sz="1588" b="1" kern="100" dirty="0">
                <a:latin typeface="Aptos" panose="020B0004020202020204" pitchFamily="34" charset="0"/>
                <a:ea typeface="Aptos" panose="020B0004020202020204" pitchFamily="34" charset="0"/>
                <a:cs typeface="Times New Roman" panose="02020603050405020304" pitchFamily="18" charset="0"/>
              </a:rPr>
              <a:t>Consequence Scenario Likeliness</a:t>
            </a:r>
            <a:endParaRPr lang="en-CA" sz="1588" kern="100" dirty="0">
              <a:latin typeface="Aptos" panose="020B0004020202020204" pitchFamily="34" charset="0"/>
              <a:ea typeface="Aptos" panose="020B0004020202020204" pitchFamily="34" charset="0"/>
              <a:cs typeface="Times New Roman" panose="02020603050405020304" pitchFamily="18" charset="0"/>
            </a:endParaRPr>
          </a:p>
          <a:p>
            <a:r>
              <a:rPr lang="en-CA" sz="1588" kern="100" dirty="0">
                <a:latin typeface="Aptos" panose="020B0004020202020204" pitchFamily="34" charset="0"/>
                <a:ea typeface="Aptos" panose="020B0004020202020204" pitchFamily="34" charset="0"/>
                <a:cs typeface="Times New Roman" panose="02020603050405020304" pitchFamily="18" charset="0"/>
              </a:rPr>
              <a:t> </a:t>
            </a:r>
          </a:p>
          <a:p>
            <a:r>
              <a:rPr lang="en-CA" sz="1588" kern="100" dirty="0">
                <a:latin typeface="Aptos" panose="020B0004020202020204" pitchFamily="34" charset="0"/>
                <a:ea typeface="Aptos" panose="020B0004020202020204" pitchFamily="34" charset="0"/>
                <a:cs typeface="Times New Roman" panose="02020603050405020304" pitchFamily="18" charset="0"/>
              </a:rPr>
              <a:t>Using your knowledge base for inspiration, make a list of at least three strengthening facts and three weakening facts for your consequence scenarios. Calculate a strengthening, weakening and likeliness Ratings for the consequence scenario based on these lists. </a:t>
            </a:r>
            <a:r>
              <a:rPr lang="en-US" sz="1588" b="1" dirty="0"/>
              <a:t>Copy the resulting ratings into the Consequence Tree Worksheet.</a:t>
            </a:r>
          </a:p>
        </p:txBody>
      </p:sp>
      <p:sp>
        <p:nvSpPr>
          <p:cNvPr id="5" name="Rectangle 4">
            <a:extLst>
              <a:ext uri="{FF2B5EF4-FFF2-40B4-BE49-F238E27FC236}">
                <a16:creationId xmlns:a16="http://schemas.microsoft.com/office/drawing/2014/main" id="{6F97A7F5-7B29-3A03-D789-00298E41075E}"/>
              </a:ext>
            </a:extLst>
          </p:cNvPr>
          <p:cNvSpPr/>
          <p:nvPr/>
        </p:nvSpPr>
        <p:spPr>
          <a:xfrm>
            <a:off x="5628633" y="1876008"/>
            <a:ext cx="5297103" cy="1709875"/>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6" name="Rectangle 5">
            <a:extLst>
              <a:ext uri="{FF2B5EF4-FFF2-40B4-BE49-F238E27FC236}">
                <a16:creationId xmlns:a16="http://schemas.microsoft.com/office/drawing/2014/main" id="{4BE17B1E-E5F9-FD9A-D05F-E392D4FB3DD9}"/>
              </a:ext>
            </a:extLst>
          </p:cNvPr>
          <p:cNvSpPr/>
          <p:nvPr/>
        </p:nvSpPr>
        <p:spPr>
          <a:xfrm>
            <a:off x="5628633" y="4486978"/>
            <a:ext cx="5297103" cy="1709875"/>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7" name="Rectangle 6">
            <a:extLst>
              <a:ext uri="{FF2B5EF4-FFF2-40B4-BE49-F238E27FC236}">
                <a16:creationId xmlns:a16="http://schemas.microsoft.com/office/drawing/2014/main" id="{5EB33003-A868-CF9D-24AF-3CC0B309BD65}"/>
              </a:ext>
            </a:extLst>
          </p:cNvPr>
          <p:cNvSpPr/>
          <p:nvPr/>
        </p:nvSpPr>
        <p:spPr>
          <a:xfrm>
            <a:off x="1101455" y="3570737"/>
            <a:ext cx="3291251" cy="814704"/>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8" name="TextBox 7">
            <a:extLst>
              <a:ext uri="{FF2B5EF4-FFF2-40B4-BE49-F238E27FC236}">
                <a16:creationId xmlns:a16="http://schemas.microsoft.com/office/drawing/2014/main" id="{A42EC953-ED10-6EA5-392B-CA3E8A6EC139}"/>
              </a:ext>
            </a:extLst>
          </p:cNvPr>
          <p:cNvSpPr txBox="1"/>
          <p:nvPr/>
        </p:nvSpPr>
        <p:spPr>
          <a:xfrm>
            <a:off x="1008529" y="4385441"/>
            <a:ext cx="2860638" cy="336695"/>
          </a:xfrm>
          <a:prstGeom prst="rect">
            <a:avLst/>
          </a:prstGeom>
          <a:noFill/>
        </p:spPr>
        <p:txBody>
          <a:bodyPr wrap="square" rtlCol="0">
            <a:spAutoFit/>
          </a:bodyPr>
          <a:lstStyle/>
          <a:p>
            <a:r>
              <a:rPr lang="en-US" sz="1588" dirty="0"/>
              <a:t>Consequence Scenario (A)</a:t>
            </a:r>
          </a:p>
        </p:txBody>
      </p:sp>
      <p:sp>
        <p:nvSpPr>
          <p:cNvPr id="9" name="TextBox 8">
            <a:extLst>
              <a:ext uri="{FF2B5EF4-FFF2-40B4-BE49-F238E27FC236}">
                <a16:creationId xmlns:a16="http://schemas.microsoft.com/office/drawing/2014/main" id="{2CFB04C8-F612-6D24-8813-8A5E1B27DBAB}"/>
              </a:ext>
            </a:extLst>
          </p:cNvPr>
          <p:cNvSpPr txBox="1"/>
          <p:nvPr/>
        </p:nvSpPr>
        <p:spPr>
          <a:xfrm>
            <a:off x="3970162" y="2308054"/>
            <a:ext cx="1389529" cy="581057"/>
          </a:xfrm>
          <a:prstGeom prst="rect">
            <a:avLst/>
          </a:prstGeom>
          <a:noFill/>
        </p:spPr>
        <p:txBody>
          <a:bodyPr wrap="square" rtlCol="0">
            <a:spAutoFit/>
          </a:bodyPr>
          <a:lstStyle/>
          <a:p>
            <a:r>
              <a:rPr lang="en-US" sz="1588" dirty="0"/>
              <a:t>Strengthening Facts</a:t>
            </a:r>
          </a:p>
        </p:txBody>
      </p:sp>
      <p:sp>
        <p:nvSpPr>
          <p:cNvPr id="10" name="TextBox 9">
            <a:extLst>
              <a:ext uri="{FF2B5EF4-FFF2-40B4-BE49-F238E27FC236}">
                <a16:creationId xmlns:a16="http://schemas.microsoft.com/office/drawing/2014/main" id="{8B2A1717-B9CA-9670-855E-C90E5F368B07}"/>
              </a:ext>
            </a:extLst>
          </p:cNvPr>
          <p:cNvSpPr txBox="1"/>
          <p:nvPr/>
        </p:nvSpPr>
        <p:spPr>
          <a:xfrm>
            <a:off x="4138251" y="5077832"/>
            <a:ext cx="1389529" cy="581057"/>
          </a:xfrm>
          <a:prstGeom prst="rect">
            <a:avLst/>
          </a:prstGeom>
          <a:noFill/>
        </p:spPr>
        <p:txBody>
          <a:bodyPr wrap="square" rtlCol="0">
            <a:spAutoFit/>
          </a:bodyPr>
          <a:lstStyle/>
          <a:p>
            <a:r>
              <a:rPr lang="en-US" sz="1588" dirty="0"/>
              <a:t>Weakening Facts</a:t>
            </a:r>
          </a:p>
        </p:txBody>
      </p:sp>
      <p:sp>
        <p:nvSpPr>
          <p:cNvPr id="11" name="TextBox 10">
            <a:extLst>
              <a:ext uri="{FF2B5EF4-FFF2-40B4-BE49-F238E27FC236}">
                <a16:creationId xmlns:a16="http://schemas.microsoft.com/office/drawing/2014/main" id="{E30E3AEC-C04D-3A51-CDE5-A130C0B5C928}"/>
              </a:ext>
            </a:extLst>
          </p:cNvPr>
          <p:cNvSpPr txBox="1"/>
          <p:nvPr/>
        </p:nvSpPr>
        <p:spPr>
          <a:xfrm>
            <a:off x="8162801" y="3652207"/>
            <a:ext cx="2348316" cy="336695"/>
          </a:xfrm>
          <a:prstGeom prst="rect">
            <a:avLst/>
          </a:prstGeom>
          <a:noFill/>
        </p:spPr>
        <p:txBody>
          <a:bodyPr wrap="square" rtlCol="0">
            <a:spAutoFit/>
          </a:bodyPr>
          <a:lstStyle/>
          <a:p>
            <a:r>
              <a:rPr lang="en-US" sz="1588" dirty="0"/>
              <a:t>Strengthening Rating:</a:t>
            </a:r>
          </a:p>
        </p:txBody>
      </p:sp>
      <p:sp>
        <p:nvSpPr>
          <p:cNvPr id="12" name="TextBox 11">
            <a:extLst>
              <a:ext uri="{FF2B5EF4-FFF2-40B4-BE49-F238E27FC236}">
                <a16:creationId xmlns:a16="http://schemas.microsoft.com/office/drawing/2014/main" id="{551C1C77-C6A5-D579-5A7A-1A70CEBAB004}"/>
              </a:ext>
            </a:extLst>
          </p:cNvPr>
          <p:cNvSpPr txBox="1"/>
          <p:nvPr/>
        </p:nvSpPr>
        <p:spPr>
          <a:xfrm>
            <a:off x="8430104" y="6243376"/>
            <a:ext cx="2495632" cy="336695"/>
          </a:xfrm>
          <a:prstGeom prst="rect">
            <a:avLst/>
          </a:prstGeom>
          <a:noFill/>
        </p:spPr>
        <p:txBody>
          <a:bodyPr wrap="square" rtlCol="0">
            <a:spAutoFit/>
          </a:bodyPr>
          <a:lstStyle/>
          <a:p>
            <a:r>
              <a:rPr lang="en-US" sz="1588" dirty="0"/>
              <a:t>Weakening Rating:</a:t>
            </a:r>
          </a:p>
        </p:txBody>
      </p:sp>
      <p:sp>
        <p:nvSpPr>
          <p:cNvPr id="13" name="TextBox 12">
            <a:extLst>
              <a:ext uri="{FF2B5EF4-FFF2-40B4-BE49-F238E27FC236}">
                <a16:creationId xmlns:a16="http://schemas.microsoft.com/office/drawing/2014/main" id="{65271140-E8BC-A901-02DC-169195969A95}"/>
              </a:ext>
            </a:extLst>
          </p:cNvPr>
          <p:cNvSpPr txBox="1"/>
          <p:nvPr/>
        </p:nvSpPr>
        <p:spPr>
          <a:xfrm>
            <a:off x="1008529" y="4788193"/>
            <a:ext cx="1885001" cy="336695"/>
          </a:xfrm>
          <a:prstGeom prst="rect">
            <a:avLst/>
          </a:prstGeom>
          <a:noFill/>
        </p:spPr>
        <p:txBody>
          <a:bodyPr wrap="square" rtlCol="0">
            <a:spAutoFit/>
          </a:bodyPr>
          <a:lstStyle/>
          <a:p>
            <a:r>
              <a:rPr lang="en-US" sz="1588" dirty="0"/>
              <a:t>Likeliness Rating:</a:t>
            </a:r>
          </a:p>
        </p:txBody>
      </p:sp>
      <p:sp>
        <p:nvSpPr>
          <p:cNvPr id="2" name="TextBox 1">
            <a:extLst>
              <a:ext uri="{FF2B5EF4-FFF2-40B4-BE49-F238E27FC236}">
                <a16:creationId xmlns:a16="http://schemas.microsoft.com/office/drawing/2014/main" id="{E3FE9689-E386-62B4-7997-E983327D6215}"/>
              </a:ext>
            </a:extLst>
          </p:cNvPr>
          <p:cNvSpPr txBox="1"/>
          <p:nvPr/>
        </p:nvSpPr>
        <p:spPr>
          <a:xfrm>
            <a:off x="1008529" y="3254534"/>
            <a:ext cx="1759324" cy="336695"/>
          </a:xfrm>
          <a:prstGeom prst="rect">
            <a:avLst/>
          </a:prstGeom>
          <a:noFill/>
        </p:spPr>
        <p:txBody>
          <a:bodyPr wrap="square" rtlCol="0">
            <a:spAutoFit/>
          </a:bodyPr>
          <a:lstStyle/>
          <a:p>
            <a:r>
              <a:rPr lang="en-US" sz="1588" dirty="0"/>
              <a:t>Name:</a:t>
            </a:r>
          </a:p>
        </p:txBody>
      </p:sp>
    </p:spTree>
    <p:extLst>
      <p:ext uri="{BB962C8B-B14F-4D97-AF65-F5344CB8AC3E}">
        <p14:creationId xmlns:p14="http://schemas.microsoft.com/office/powerpoint/2010/main" val="6800551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9324D-6CA7-D20B-9602-9038CF0461B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8156CB9-37A6-4BA0-A59A-436905C08D5D}"/>
              </a:ext>
            </a:extLst>
          </p:cNvPr>
          <p:cNvSpPr/>
          <p:nvPr/>
        </p:nvSpPr>
        <p:spPr>
          <a:xfrm>
            <a:off x="5628633" y="1876008"/>
            <a:ext cx="5297103" cy="1709875"/>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6" name="Rectangle 5">
            <a:extLst>
              <a:ext uri="{FF2B5EF4-FFF2-40B4-BE49-F238E27FC236}">
                <a16:creationId xmlns:a16="http://schemas.microsoft.com/office/drawing/2014/main" id="{A79B4B2B-E7EE-417B-95DD-AA15B8C9BE11}"/>
              </a:ext>
            </a:extLst>
          </p:cNvPr>
          <p:cNvSpPr/>
          <p:nvPr/>
        </p:nvSpPr>
        <p:spPr>
          <a:xfrm>
            <a:off x="5628633" y="4486978"/>
            <a:ext cx="5297103" cy="1709875"/>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7" name="Rectangle 6">
            <a:extLst>
              <a:ext uri="{FF2B5EF4-FFF2-40B4-BE49-F238E27FC236}">
                <a16:creationId xmlns:a16="http://schemas.microsoft.com/office/drawing/2014/main" id="{0FA29BAA-C2F8-CC52-72A3-285D02DDC8F4}"/>
              </a:ext>
            </a:extLst>
          </p:cNvPr>
          <p:cNvSpPr/>
          <p:nvPr/>
        </p:nvSpPr>
        <p:spPr>
          <a:xfrm>
            <a:off x="1101455" y="3570737"/>
            <a:ext cx="3291251" cy="814704"/>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8" name="TextBox 7">
            <a:extLst>
              <a:ext uri="{FF2B5EF4-FFF2-40B4-BE49-F238E27FC236}">
                <a16:creationId xmlns:a16="http://schemas.microsoft.com/office/drawing/2014/main" id="{7F472491-C3ED-F7CC-4DD6-7FAB65B42428}"/>
              </a:ext>
            </a:extLst>
          </p:cNvPr>
          <p:cNvSpPr txBox="1"/>
          <p:nvPr/>
        </p:nvSpPr>
        <p:spPr>
          <a:xfrm>
            <a:off x="1008529" y="4385441"/>
            <a:ext cx="2860638" cy="336695"/>
          </a:xfrm>
          <a:prstGeom prst="rect">
            <a:avLst/>
          </a:prstGeom>
          <a:noFill/>
        </p:spPr>
        <p:txBody>
          <a:bodyPr wrap="square" rtlCol="0">
            <a:spAutoFit/>
          </a:bodyPr>
          <a:lstStyle/>
          <a:p>
            <a:r>
              <a:rPr lang="en-US" sz="1588" dirty="0"/>
              <a:t>Consequence Scenario (B)</a:t>
            </a:r>
          </a:p>
        </p:txBody>
      </p:sp>
      <p:sp>
        <p:nvSpPr>
          <p:cNvPr id="9" name="TextBox 8">
            <a:extLst>
              <a:ext uri="{FF2B5EF4-FFF2-40B4-BE49-F238E27FC236}">
                <a16:creationId xmlns:a16="http://schemas.microsoft.com/office/drawing/2014/main" id="{E63532B5-F889-14EE-89C8-2384062C5A2F}"/>
              </a:ext>
            </a:extLst>
          </p:cNvPr>
          <p:cNvSpPr txBox="1"/>
          <p:nvPr/>
        </p:nvSpPr>
        <p:spPr>
          <a:xfrm>
            <a:off x="3970162" y="2308054"/>
            <a:ext cx="1389529" cy="581057"/>
          </a:xfrm>
          <a:prstGeom prst="rect">
            <a:avLst/>
          </a:prstGeom>
          <a:noFill/>
        </p:spPr>
        <p:txBody>
          <a:bodyPr wrap="square" rtlCol="0">
            <a:spAutoFit/>
          </a:bodyPr>
          <a:lstStyle/>
          <a:p>
            <a:r>
              <a:rPr lang="en-US" sz="1588" dirty="0"/>
              <a:t>Strengthening Facts</a:t>
            </a:r>
          </a:p>
        </p:txBody>
      </p:sp>
      <p:sp>
        <p:nvSpPr>
          <p:cNvPr id="10" name="TextBox 9">
            <a:extLst>
              <a:ext uri="{FF2B5EF4-FFF2-40B4-BE49-F238E27FC236}">
                <a16:creationId xmlns:a16="http://schemas.microsoft.com/office/drawing/2014/main" id="{4B9E03C3-6547-21D8-D8B3-AE9173A1287D}"/>
              </a:ext>
            </a:extLst>
          </p:cNvPr>
          <p:cNvSpPr txBox="1"/>
          <p:nvPr/>
        </p:nvSpPr>
        <p:spPr>
          <a:xfrm>
            <a:off x="4138251" y="5077832"/>
            <a:ext cx="1389529" cy="581057"/>
          </a:xfrm>
          <a:prstGeom prst="rect">
            <a:avLst/>
          </a:prstGeom>
          <a:noFill/>
        </p:spPr>
        <p:txBody>
          <a:bodyPr wrap="square" rtlCol="0">
            <a:spAutoFit/>
          </a:bodyPr>
          <a:lstStyle/>
          <a:p>
            <a:r>
              <a:rPr lang="en-US" sz="1588" dirty="0"/>
              <a:t>Weakening Facts</a:t>
            </a:r>
          </a:p>
        </p:txBody>
      </p:sp>
      <p:sp>
        <p:nvSpPr>
          <p:cNvPr id="11" name="TextBox 10">
            <a:extLst>
              <a:ext uri="{FF2B5EF4-FFF2-40B4-BE49-F238E27FC236}">
                <a16:creationId xmlns:a16="http://schemas.microsoft.com/office/drawing/2014/main" id="{AD1BB711-4EDA-7A16-9E01-6B4C68293477}"/>
              </a:ext>
            </a:extLst>
          </p:cNvPr>
          <p:cNvSpPr txBox="1"/>
          <p:nvPr/>
        </p:nvSpPr>
        <p:spPr>
          <a:xfrm>
            <a:off x="8162801" y="3652207"/>
            <a:ext cx="2348316" cy="336695"/>
          </a:xfrm>
          <a:prstGeom prst="rect">
            <a:avLst/>
          </a:prstGeom>
          <a:noFill/>
        </p:spPr>
        <p:txBody>
          <a:bodyPr wrap="square" rtlCol="0">
            <a:spAutoFit/>
          </a:bodyPr>
          <a:lstStyle/>
          <a:p>
            <a:r>
              <a:rPr lang="en-US" sz="1588" dirty="0"/>
              <a:t>Strengthening Rating:</a:t>
            </a:r>
          </a:p>
        </p:txBody>
      </p:sp>
      <p:sp>
        <p:nvSpPr>
          <p:cNvPr id="12" name="TextBox 11">
            <a:extLst>
              <a:ext uri="{FF2B5EF4-FFF2-40B4-BE49-F238E27FC236}">
                <a16:creationId xmlns:a16="http://schemas.microsoft.com/office/drawing/2014/main" id="{A347BE4C-8BE5-9F7C-54E2-FEF1D2A2B68B}"/>
              </a:ext>
            </a:extLst>
          </p:cNvPr>
          <p:cNvSpPr txBox="1"/>
          <p:nvPr/>
        </p:nvSpPr>
        <p:spPr>
          <a:xfrm>
            <a:off x="8430104" y="6243376"/>
            <a:ext cx="2495632" cy="336695"/>
          </a:xfrm>
          <a:prstGeom prst="rect">
            <a:avLst/>
          </a:prstGeom>
          <a:noFill/>
        </p:spPr>
        <p:txBody>
          <a:bodyPr wrap="square" rtlCol="0">
            <a:spAutoFit/>
          </a:bodyPr>
          <a:lstStyle/>
          <a:p>
            <a:r>
              <a:rPr lang="en-US" sz="1588" dirty="0"/>
              <a:t>Weakening Rating:</a:t>
            </a:r>
          </a:p>
        </p:txBody>
      </p:sp>
      <p:sp>
        <p:nvSpPr>
          <p:cNvPr id="2" name="TextBox 1">
            <a:extLst>
              <a:ext uri="{FF2B5EF4-FFF2-40B4-BE49-F238E27FC236}">
                <a16:creationId xmlns:a16="http://schemas.microsoft.com/office/drawing/2014/main" id="{50CE2B68-B15B-6CBF-6B7E-78DAFFDA4613}"/>
              </a:ext>
            </a:extLst>
          </p:cNvPr>
          <p:cNvSpPr txBox="1"/>
          <p:nvPr/>
        </p:nvSpPr>
        <p:spPr>
          <a:xfrm>
            <a:off x="1008529" y="3254534"/>
            <a:ext cx="1759324" cy="336695"/>
          </a:xfrm>
          <a:prstGeom prst="rect">
            <a:avLst/>
          </a:prstGeom>
          <a:noFill/>
        </p:spPr>
        <p:txBody>
          <a:bodyPr wrap="square" rtlCol="0">
            <a:spAutoFit/>
          </a:bodyPr>
          <a:lstStyle/>
          <a:p>
            <a:r>
              <a:rPr lang="en-US" sz="1588" dirty="0"/>
              <a:t>Name:</a:t>
            </a:r>
          </a:p>
        </p:txBody>
      </p:sp>
      <p:sp>
        <p:nvSpPr>
          <p:cNvPr id="4" name="TextBox 3">
            <a:extLst>
              <a:ext uri="{FF2B5EF4-FFF2-40B4-BE49-F238E27FC236}">
                <a16:creationId xmlns:a16="http://schemas.microsoft.com/office/drawing/2014/main" id="{C31AABE4-C402-33BD-0A4B-7067CCB23070}"/>
              </a:ext>
            </a:extLst>
          </p:cNvPr>
          <p:cNvSpPr txBox="1"/>
          <p:nvPr/>
        </p:nvSpPr>
        <p:spPr>
          <a:xfrm>
            <a:off x="708977" y="312138"/>
            <a:ext cx="10564141" cy="1314142"/>
          </a:xfrm>
          <a:prstGeom prst="rect">
            <a:avLst/>
          </a:prstGeom>
          <a:noFill/>
        </p:spPr>
        <p:txBody>
          <a:bodyPr wrap="square">
            <a:spAutoFit/>
          </a:bodyPr>
          <a:lstStyle/>
          <a:p>
            <a:r>
              <a:rPr lang="en-CA" sz="1588" b="1" kern="100" dirty="0">
                <a:latin typeface="Aptos" panose="020B0004020202020204" pitchFamily="34" charset="0"/>
                <a:ea typeface="Aptos" panose="020B0004020202020204" pitchFamily="34" charset="0"/>
                <a:cs typeface="Times New Roman" panose="02020603050405020304" pitchFamily="18" charset="0"/>
              </a:rPr>
              <a:t>Consequence Scenario Likeliness</a:t>
            </a:r>
            <a:endParaRPr lang="en-CA" sz="1588" kern="100" dirty="0">
              <a:latin typeface="Aptos" panose="020B0004020202020204" pitchFamily="34" charset="0"/>
              <a:ea typeface="Aptos" panose="020B0004020202020204" pitchFamily="34" charset="0"/>
              <a:cs typeface="Times New Roman" panose="02020603050405020304" pitchFamily="18" charset="0"/>
            </a:endParaRPr>
          </a:p>
          <a:p>
            <a:r>
              <a:rPr lang="en-CA" sz="1588" kern="100" dirty="0">
                <a:latin typeface="Aptos" panose="020B0004020202020204" pitchFamily="34" charset="0"/>
                <a:ea typeface="Aptos" panose="020B0004020202020204" pitchFamily="34" charset="0"/>
                <a:cs typeface="Times New Roman" panose="02020603050405020304" pitchFamily="18" charset="0"/>
              </a:rPr>
              <a:t> </a:t>
            </a:r>
          </a:p>
          <a:p>
            <a:r>
              <a:rPr lang="en-CA" sz="1588" kern="100" dirty="0">
                <a:latin typeface="Aptos" panose="020B0004020202020204" pitchFamily="34" charset="0"/>
                <a:ea typeface="Aptos" panose="020B0004020202020204" pitchFamily="34" charset="0"/>
                <a:cs typeface="Times New Roman" panose="02020603050405020304" pitchFamily="18" charset="0"/>
              </a:rPr>
              <a:t>Using your knowledge base for inspiration, make a list of at least three strengthening facts and three weakening facts for your consequence scenarios. Calculate a strengthening, weakening and likeliness Ratings for the consequence scenario based on these lists. </a:t>
            </a:r>
            <a:r>
              <a:rPr lang="en-US" sz="1588" b="1" dirty="0"/>
              <a:t>Copy the resulting ratings into the Consequence Tree Worksheet.</a:t>
            </a:r>
          </a:p>
        </p:txBody>
      </p:sp>
      <p:sp>
        <p:nvSpPr>
          <p:cNvPr id="15" name="TextBox 14">
            <a:extLst>
              <a:ext uri="{FF2B5EF4-FFF2-40B4-BE49-F238E27FC236}">
                <a16:creationId xmlns:a16="http://schemas.microsoft.com/office/drawing/2014/main" id="{3AC6C625-3A3A-12C4-B77A-9CC003D8D01E}"/>
              </a:ext>
            </a:extLst>
          </p:cNvPr>
          <p:cNvSpPr txBox="1"/>
          <p:nvPr/>
        </p:nvSpPr>
        <p:spPr>
          <a:xfrm>
            <a:off x="1008529" y="4788193"/>
            <a:ext cx="1885001" cy="336695"/>
          </a:xfrm>
          <a:prstGeom prst="rect">
            <a:avLst/>
          </a:prstGeom>
          <a:noFill/>
        </p:spPr>
        <p:txBody>
          <a:bodyPr wrap="square" rtlCol="0">
            <a:spAutoFit/>
          </a:bodyPr>
          <a:lstStyle/>
          <a:p>
            <a:r>
              <a:rPr lang="en-US" sz="1588" dirty="0"/>
              <a:t>Likeliness Rating:</a:t>
            </a:r>
          </a:p>
        </p:txBody>
      </p:sp>
    </p:spTree>
    <p:extLst>
      <p:ext uri="{BB962C8B-B14F-4D97-AF65-F5344CB8AC3E}">
        <p14:creationId xmlns:p14="http://schemas.microsoft.com/office/powerpoint/2010/main" val="2148269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4C378-D49E-D779-4ADA-47E6565C45F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C7DF865-B395-33E6-6BE2-40E187FFED0B}"/>
              </a:ext>
            </a:extLst>
          </p:cNvPr>
          <p:cNvSpPr/>
          <p:nvPr/>
        </p:nvSpPr>
        <p:spPr>
          <a:xfrm>
            <a:off x="5628633" y="1876008"/>
            <a:ext cx="5297103" cy="1709875"/>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6" name="Rectangle 5">
            <a:extLst>
              <a:ext uri="{FF2B5EF4-FFF2-40B4-BE49-F238E27FC236}">
                <a16:creationId xmlns:a16="http://schemas.microsoft.com/office/drawing/2014/main" id="{C1E50E7B-78E0-7EEC-F8BF-DE08BFE83CB6}"/>
              </a:ext>
            </a:extLst>
          </p:cNvPr>
          <p:cNvSpPr/>
          <p:nvPr/>
        </p:nvSpPr>
        <p:spPr>
          <a:xfrm>
            <a:off x="5628633" y="4486978"/>
            <a:ext cx="5297103" cy="1709875"/>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7" name="Rectangle 6">
            <a:extLst>
              <a:ext uri="{FF2B5EF4-FFF2-40B4-BE49-F238E27FC236}">
                <a16:creationId xmlns:a16="http://schemas.microsoft.com/office/drawing/2014/main" id="{6B95E8C1-3630-C527-DDC2-62E877C835D4}"/>
              </a:ext>
            </a:extLst>
          </p:cNvPr>
          <p:cNvSpPr/>
          <p:nvPr/>
        </p:nvSpPr>
        <p:spPr>
          <a:xfrm>
            <a:off x="1101455" y="3570737"/>
            <a:ext cx="3291251" cy="814704"/>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8" name="TextBox 7">
            <a:extLst>
              <a:ext uri="{FF2B5EF4-FFF2-40B4-BE49-F238E27FC236}">
                <a16:creationId xmlns:a16="http://schemas.microsoft.com/office/drawing/2014/main" id="{964EC3D0-9176-3115-2C94-E698BF7EBC72}"/>
              </a:ext>
            </a:extLst>
          </p:cNvPr>
          <p:cNvSpPr txBox="1"/>
          <p:nvPr/>
        </p:nvSpPr>
        <p:spPr>
          <a:xfrm>
            <a:off x="1008529" y="4385441"/>
            <a:ext cx="2860638" cy="336695"/>
          </a:xfrm>
          <a:prstGeom prst="rect">
            <a:avLst/>
          </a:prstGeom>
          <a:noFill/>
        </p:spPr>
        <p:txBody>
          <a:bodyPr wrap="square" rtlCol="0">
            <a:spAutoFit/>
          </a:bodyPr>
          <a:lstStyle/>
          <a:p>
            <a:r>
              <a:rPr lang="en-US" sz="1588" dirty="0"/>
              <a:t>Consequence Scenario (C)</a:t>
            </a:r>
          </a:p>
        </p:txBody>
      </p:sp>
      <p:sp>
        <p:nvSpPr>
          <p:cNvPr id="9" name="TextBox 8">
            <a:extLst>
              <a:ext uri="{FF2B5EF4-FFF2-40B4-BE49-F238E27FC236}">
                <a16:creationId xmlns:a16="http://schemas.microsoft.com/office/drawing/2014/main" id="{5351A8BD-9396-0367-86A9-11A8A25017DE}"/>
              </a:ext>
            </a:extLst>
          </p:cNvPr>
          <p:cNvSpPr txBox="1"/>
          <p:nvPr/>
        </p:nvSpPr>
        <p:spPr>
          <a:xfrm>
            <a:off x="3970162" y="2308054"/>
            <a:ext cx="1389529" cy="581057"/>
          </a:xfrm>
          <a:prstGeom prst="rect">
            <a:avLst/>
          </a:prstGeom>
          <a:noFill/>
        </p:spPr>
        <p:txBody>
          <a:bodyPr wrap="square" rtlCol="0">
            <a:spAutoFit/>
          </a:bodyPr>
          <a:lstStyle/>
          <a:p>
            <a:r>
              <a:rPr lang="en-US" sz="1588" dirty="0"/>
              <a:t>Strengthening Facts</a:t>
            </a:r>
          </a:p>
        </p:txBody>
      </p:sp>
      <p:sp>
        <p:nvSpPr>
          <p:cNvPr id="10" name="TextBox 9">
            <a:extLst>
              <a:ext uri="{FF2B5EF4-FFF2-40B4-BE49-F238E27FC236}">
                <a16:creationId xmlns:a16="http://schemas.microsoft.com/office/drawing/2014/main" id="{3035AFB7-8D3C-BA5D-3628-37E3F287F767}"/>
              </a:ext>
            </a:extLst>
          </p:cNvPr>
          <p:cNvSpPr txBox="1"/>
          <p:nvPr/>
        </p:nvSpPr>
        <p:spPr>
          <a:xfrm>
            <a:off x="4138251" y="5077832"/>
            <a:ext cx="1389529" cy="581057"/>
          </a:xfrm>
          <a:prstGeom prst="rect">
            <a:avLst/>
          </a:prstGeom>
          <a:noFill/>
        </p:spPr>
        <p:txBody>
          <a:bodyPr wrap="square" rtlCol="0">
            <a:spAutoFit/>
          </a:bodyPr>
          <a:lstStyle/>
          <a:p>
            <a:r>
              <a:rPr lang="en-US" sz="1588" dirty="0"/>
              <a:t>Weakening Facts</a:t>
            </a:r>
          </a:p>
        </p:txBody>
      </p:sp>
      <p:sp>
        <p:nvSpPr>
          <p:cNvPr id="11" name="TextBox 10">
            <a:extLst>
              <a:ext uri="{FF2B5EF4-FFF2-40B4-BE49-F238E27FC236}">
                <a16:creationId xmlns:a16="http://schemas.microsoft.com/office/drawing/2014/main" id="{00995D49-5498-10F8-779B-1623952ECCB9}"/>
              </a:ext>
            </a:extLst>
          </p:cNvPr>
          <p:cNvSpPr txBox="1"/>
          <p:nvPr/>
        </p:nvSpPr>
        <p:spPr>
          <a:xfrm>
            <a:off x="8162801" y="3652207"/>
            <a:ext cx="2348316" cy="336695"/>
          </a:xfrm>
          <a:prstGeom prst="rect">
            <a:avLst/>
          </a:prstGeom>
          <a:noFill/>
        </p:spPr>
        <p:txBody>
          <a:bodyPr wrap="square" rtlCol="0">
            <a:spAutoFit/>
          </a:bodyPr>
          <a:lstStyle/>
          <a:p>
            <a:r>
              <a:rPr lang="en-US" sz="1588" dirty="0"/>
              <a:t>Strengthening Rating:</a:t>
            </a:r>
          </a:p>
        </p:txBody>
      </p:sp>
      <p:sp>
        <p:nvSpPr>
          <p:cNvPr id="12" name="TextBox 11">
            <a:extLst>
              <a:ext uri="{FF2B5EF4-FFF2-40B4-BE49-F238E27FC236}">
                <a16:creationId xmlns:a16="http://schemas.microsoft.com/office/drawing/2014/main" id="{7F010961-BBFD-73F8-8299-A0BED2596528}"/>
              </a:ext>
            </a:extLst>
          </p:cNvPr>
          <p:cNvSpPr txBox="1"/>
          <p:nvPr/>
        </p:nvSpPr>
        <p:spPr>
          <a:xfrm>
            <a:off x="8430104" y="6243376"/>
            <a:ext cx="2495632" cy="336695"/>
          </a:xfrm>
          <a:prstGeom prst="rect">
            <a:avLst/>
          </a:prstGeom>
          <a:noFill/>
        </p:spPr>
        <p:txBody>
          <a:bodyPr wrap="square" rtlCol="0">
            <a:spAutoFit/>
          </a:bodyPr>
          <a:lstStyle/>
          <a:p>
            <a:r>
              <a:rPr lang="en-US" sz="1588" dirty="0"/>
              <a:t>Weakening Rating:</a:t>
            </a:r>
          </a:p>
        </p:txBody>
      </p:sp>
      <p:sp>
        <p:nvSpPr>
          <p:cNvPr id="2" name="TextBox 1">
            <a:extLst>
              <a:ext uri="{FF2B5EF4-FFF2-40B4-BE49-F238E27FC236}">
                <a16:creationId xmlns:a16="http://schemas.microsoft.com/office/drawing/2014/main" id="{4283DBD9-CC33-F567-71D1-34EC2C9E58B3}"/>
              </a:ext>
            </a:extLst>
          </p:cNvPr>
          <p:cNvSpPr txBox="1"/>
          <p:nvPr/>
        </p:nvSpPr>
        <p:spPr>
          <a:xfrm>
            <a:off x="1008529" y="3254534"/>
            <a:ext cx="1759324" cy="336695"/>
          </a:xfrm>
          <a:prstGeom prst="rect">
            <a:avLst/>
          </a:prstGeom>
          <a:noFill/>
        </p:spPr>
        <p:txBody>
          <a:bodyPr wrap="square" rtlCol="0">
            <a:spAutoFit/>
          </a:bodyPr>
          <a:lstStyle/>
          <a:p>
            <a:r>
              <a:rPr lang="en-US" sz="1588" dirty="0"/>
              <a:t>Name:</a:t>
            </a:r>
          </a:p>
        </p:txBody>
      </p:sp>
      <p:sp>
        <p:nvSpPr>
          <p:cNvPr id="4" name="TextBox 3">
            <a:extLst>
              <a:ext uri="{FF2B5EF4-FFF2-40B4-BE49-F238E27FC236}">
                <a16:creationId xmlns:a16="http://schemas.microsoft.com/office/drawing/2014/main" id="{F34C87D4-1854-2A7D-0F5D-D6D000DF3D7B}"/>
              </a:ext>
            </a:extLst>
          </p:cNvPr>
          <p:cNvSpPr txBox="1"/>
          <p:nvPr/>
        </p:nvSpPr>
        <p:spPr>
          <a:xfrm>
            <a:off x="708977" y="312138"/>
            <a:ext cx="10564141" cy="1314142"/>
          </a:xfrm>
          <a:prstGeom prst="rect">
            <a:avLst/>
          </a:prstGeom>
          <a:noFill/>
        </p:spPr>
        <p:txBody>
          <a:bodyPr wrap="square">
            <a:spAutoFit/>
          </a:bodyPr>
          <a:lstStyle/>
          <a:p>
            <a:r>
              <a:rPr lang="en-CA" sz="1588" b="1" kern="100" dirty="0">
                <a:latin typeface="Aptos" panose="020B0004020202020204" pitchFamily="34" charset="0"/>
                <a:ea typeface="Aptos" panose="020B0004020202020204" pitchFamily="34" charset="0"/>
                <a:cs typeface="Times New Roman" panose="02020603050405020304" pitchFamily="18" charset="0"/>
              </a:rPr>
              <a:t>Consequence Scenario Likeliness</a:t>
            </a:r>
            <a:endParaRPr lang="en-CA" sz="1588" kern="100" dirty="0">
              <a:latin typeface="Aptos" panose="020B0004020202020204" pitchFamily="34" charset="0"/>
              <a:ea typeface="Aptos" panose="020B0004020202020204" pitchFamily="34" charset="0"/>
              <a:cs typeface="Times New Roman" panose="02020603050405020304" pitchFamily="18" charset="0"/>
            </a:endParaRPr>
          </a:p>
          <a:p>
            <a:r>
              <a:rPr lang="en-CA" sz="1588" kern="100" dirty="0">
                <a:latin typeface="Aptos" panose="020B0004020202020204" pitchFamily="34" charset="0"/>
                <a:ea typeface="Aptos" panose="020B0004020202020204" pitchFamily="34" charset="0"/>
                <a:cs typeface="Times New Roman" panose="02020603050405020304" pitchFamily="18" charset="0"/>
              </a:rPr>
              <a:t> </a:t>
            </a:r>
          </a:p>
          <a:p>
            <a:r>
              <a:rPr lang="en-CA" sz="1588" kern="100" dirty="0">
                <a:latin typeface="Aptos" panose="020B0004020202020204" pitchFamily="34" charset="0"/>
                <a:ea typeface="Aptos" panose="020B0004020202020204" pitchFamily="34" charset="0"/>
                <a:cs typeface="Times New Roman" panose="02020603050405020304" pitchFamily="18" charset="0"/>
              </a:rPr>
              <a:t>Using your knowledge base for inspiration, make a list of at least three strengthening facts and three weakening facts for your consequence scenarios. Calculate a strengthening, weakening and likeliness Ratings for the consequence scenario based on these lists. </a:t>
            </a:r>
            <a:r>
              <a:rPr lang="en-US" sz="1588" b="1" dirty="0"/>
              <a:t>Copy the resulting ratings into the Consequence Tree Worksheet.</a:t>
            </a:r>
          </a:p>
        </p:txBody>
      </p:sp>
      <p:sp>
        <p:nvSpPr>
          <p:cNvPr id="14" name="TextBox 13">
            <a:extLst>
              <a:ext uri="{FF2B5EF4-FFF2-40B4-BE49-F238E27FC236}">
                <a16:creationId xmlns:a16="http://schemas.microsoft.com/office/drawing/2014/main" id="{F476EC6A-F179-982A-010C-1E7CC7C8B073}"/>
              </a:ext>
            </a:extLst>
          </p:cNvPr>
          <p:cNvSpPr txBox="1"/>
          <p:nvPr/>
        </p:nvSpPr>
        <p:spPr>
          <a:xfrm>
            <a:off x="1008529" y="4788193"/>
            <a:ext cx="1885001" cy="336695"/>
          </a:xfrm>
          <a:prstGeom prst="rect">
            <a:avLst/>
          </a:prstGeom>
          <a:noFill/>
        </p:spPr>
        <p:txBody>
          <a:bodyPr wrap="square" rtlCol="0">
            <a:spAutoFit/>
          </a:bodyPr>
          <a:lstStyle/>
          <a:p>
            <a:r>
              <a:rPr lang="en-US" sz="1588" dirty="0"/>
              <a:t>Likeliness Rating:</a:t>
            </a:r>
          </a:p>
        </p:txBody>
      </p:sp>
    </p:spTree>
    <p:extLst>
      <p:ext uri="{BB962C8B-B14F-4D97-AF65-F5344CB8AC3E}">
        <p14:creationId xmlns:p14="http://schemas.microsoft.com/office/powerpoint/2010/main" val="5600009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A7DE3-8D07-56D1-25B4-91598237868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A1344DC-ADAE-68AE-ECAC-8698FBE7822F}"/>
              </a:ext>
            </a:extLst>
          </p:cNvPr>
          <p:cNvSpPr/>
          <p:nvPr/>
        </p:nvSpPr>
        <p:spPr>
          <a:xfrm>
            <a:off x="5628633" y="1876008"/>
            <a:ext cx="5297103" cy="1709875"/>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6" name="Rectangle 5">
            <a:extLst>
              <a:ext uri="{FF2B5EF4-FFF2-40B4-BE49-F238E27FC236}">
                <a16:creationId xmlns:a16="http://schemas.microsoft.com/office/drawing/2014/main" id="{3FE73F69-2098-4F0F-4518-F5444289C384}"/>
              </a:ext>
            </a:extLst>
          </p:cNvPr>
          <p:cNvSpPr/>
          <p:nvPr/>
        </p:nvSpPr>
        <p:spPr>
          <a:xfrm>
            <a:off x="5628633" y="4486978"/>
            <a:ext cx="5297103" cy="1709875"/>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7" name="Rectangle 6">
            <a:extLst>
              <a:ext uri="{FF2B5EF4-FFF2-40B4-BE49-F238E27FC236}">
                <a16:creationId xmlns:a16="http://schemas.microsoft.com/office/drawing/2014/main" id="{3AA846D0-8FCF-2880-52DC-9BF1FEA16714}"/>
              </a:ext>
            </a:extLst>
          </p:cNvPr>
          <p:cNvSpPr/>
          <p:nvPr/>
        </p:nvSpPr>
        <p:spPr>
          <a:xfrm>
            <a:off x="1101455" y="3570737"/>
            <a:ext cx="3291251" cy="814704"/>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8" name="TextBox 7">
            <a:extLst>
              <a:ext uri="{FF2B5EF4-FFF2-40B4-BE49-F238E27FC236}">
                <a16:creationId xmlns:a16="http://schemas.microsoft.com/office/drawing/2014/main" id="{602B3B5B-D142-7A2E-FB4D-A0E5A87B96D3}"/>
              </a:ext>
            </a:extLst>
          </p:cNvPr>
          <p:cNvSpPr txBox="1"/>
          <p:nvPr/>
        </p:nvSpPr>
        <p:spPr>
          <a:xfrm>
            <a:off x="1008529" y="4385441"/>
            <a:ext cx="2860638" cy="336695"/>
          </a:xfrm>
          <a:prstGeom prst="rect">
            <a:avLst/>
          </a:prstGeom>
          <a:noFill/>
        </p:spPr>
        <p:txBody>
          <a:bodyPr wrap="square" rtlCol="0">
            <a:spAutoFit/>
          </a:bodyPr>
          <a:lstStyle/>
          <a:p>
            <a:r>
              <a:rPr lang="en-US" sz="1588" dirty="0"/>
              <a:t>Consequence Scenario (D)</a:t>
            </a:r>
          </a:p>
        </p:txBody>
      </p:sp>
      <p:sp>
        <p:nvSpPr>
          <p:cNvPr id="9" name="TextBox 8">
            <a:extLst>
              <a:ext uri="{FF2B5EF4-FFF2-40B4-BE49-F238E27FC236}">
                <a16:creationId xmlns:a16="http://schemas.microsoft.com/office/drawing/2014/main" id="{C1600383-02EB-FADF-E6E5-DD072A7981CE}"/>
              </a:ext>
            </a:extLst>
          </p:cNvPr>
          <p:cNvSpPr txBox="1"/>
          <p:nvPr/>
        </p:nvSpPr>
        <p:spPr>
          <a:xfrm>
            <a:off x="3970162" y="2308054"/>
            <a:ext cx="1389529" cy="581057"/>
          </a:xfrm>
          <a:prstGeom prst="rect">
            <a:avLst/>
          </a:prstGeom>
          <a:noFill/>
        </p:spPr>
        <p:txBody>
          <a:bodyPr wrap="square" rtlCol="0">
            <a:spAutoFit/>
          </a:bodyPr>
          <a:lstStyle/>
          <a:p>
            <a:r>
              <a:rPr lang="en-US" sz="1588" dirty="0"/>
              <a:t>Strengthening Facts</a:t>
            </a:r>
          </a:p>
        </p:txBody>
      </p:sp>
      <p:sp>
        <p:nvSpPr>
          <p:cNvPr id="10" name="TextBox 9">
            <a:extLst>
              <a:ext uri="{FF2B5EF4-FFF2-40B4-BE49-F238E27FC236}">
                <a16:creationId xmlns:a16="http://schemas.microsoft.com/office/drawing/2014/main" id="{169C103F-7226-5868-7102-CB91C48080CA}"/>
              </a:ext>
            </a:extLst>
          </p:cNvPr>
          <p:cNvSpPr txBox="1"/>
          <p:nvPr/>
        </p:nvSpPr>
        <p:spPr>
          <a:xfrm>
            <a:off x="4138251" y="5077832"/>
            <a:ext cx="1389529" cy="581057"/>
          </a:xfrm>
          <a:prstGeom prst="rect">
            <a:avLst/>
          </a:prstGeom>
          <a:noFill/>
        </p:spPr>
        <p:txBody>
          <a:bodyPr wrap="square" rtlCol="0">
            <a:spAutoFit/>
          </a:bodyPr>
          <a:lstStyle/>
          <a:p>
            <a:r>
              <a:rPr lang="en-US" sz="1588" dirty="0"/>
              <a:t>Weakening Facts</a:t>
            </a:r>
          </a:p>
        </p:txBody>
      </p:sp>
      <p:sp>
        <p:nvSpPr>
          <p:cNvPr id="11" name="TextBox 10">
            <a:extLst>
              <a:ext uri="{FF2B5EF4-FFF2-40B4-BE49-F238E27FC236}">
                <a16:creationId xmlns:a16="http://schemas.microsoft.com/office/drawing/2014/main" id="{83AA18B4-F0A1-0B3A-F227-14E74998369C}"/>
              </a:ext>
            </a:extLst>
          </p:cNvPr>
          <p:cNvSpPr txBox="1"/>
          <p:nvPr/>
        </p:nvSpPr>
        <p:spPr>
          <a:xfrm>
            <a:off x="8162801" y="3652207"/>
            <a:ext cx="2348316" cy="336695"/>
          </a:xfrm>
          <a:prstGeom prst="rect">
            <a:avLst/>
          </a:prstGeom>
          <a:noFill/>
        </p:spPr>
        <p:txBody>
          <a:bodyPr wrap="square" rtlCol="0">
            <a:spAutoFit/>
          </a:bodyPr>
          <a:lstStyle/>
          <a:p>
            <a:r>
              <a:rPr lang="en-US" sz="1588" dirty="0"/>
              <a:t>Strengthening Rating:</a:t>
            </a:r>
          </a:p>
        </p:txBody>
      </p:sp>
      <p:sp>
        <p:nvSpPr>
          <p:cNvPr id="12" name="TextBox 11">
            <a:extLst>
              <a:ext uri="{FF2B5EF4-FFF2-40B4-BE49-F238E27FC236}">
                <a16:creationId xmlns:a16="http://schemas.microsoft.com/office/drawing/2014/main" id="{72B4B476-32DE-7B93-48AA-B9EDE38A7160}"/>
              </a:ext>
            </a:extLst>
          </p:cNvPr>
          <p:cNvSpPr txBox="1"/>
          <p:nvPr/>
        </p:nvSpPr>
        <p:spPr>
          <a:xfrm>
            <a:off x="8430104" y="6243376"/>
            <a:ext cx="2495632" cy="336695"/>
          </a:xfrm>
          <a:prstGeom prst="rect">
            <a:avLst/>
          </a:prstGeom>
          <a:noFill/>
        </p:spPr>
        <p:txBody>
          <a:bodyPr wrap="square" rtlCol="0">
            <a:spAutoFit/>
          </a:bodyPr>
          <a:lstStyle/>
          <a:p>
            <a:r>
              <a:rPr lang="en-US" sz="1588" dirty="0"/>
              <a:t>Weakening Rating:</a:t>
            </a:r>
          </a:p>
        </p:txBody>
      </p:sp>
      <p:sp>
        <p:nvSpPr>
          <p:cNvPr id="2" name="TextBox 1">
            <a:extLst>
              <a:ext uri="{FF2B5EF4-FFF2-40B4-BE49-F238E27FC236}">
                <a16:creationId xmlns:a16="http://schemas.microsoft.com/office/drawing/2014/main" id="{5A591952-0435-998F-0B10-AB1153C1AC6F}"/>
              </a:ext>
            </a:extLst>
          </p:cNvPr>
          <p:cNvSpPr txBox="1"/>
          <p:nvPr/>
        </p:nvSpPr>
        <p:spPr>
          <a:xfrm>
            <a:off x="1008529" y="3254534"/>
            <a:ext cx="1759324" cy="336695"/>
          </a:xfrm>
          <a:prstGeom prst="rect">
            <a:avLst/>
          </a:prstGeom>
          <a:noFill/>
        </p:spPr>
        <p:txBody>
          <a:bodyPr wrap="square" rtlCol="0">
            <a:spAutoFit/>
          </a:bodyPr>
          <a:lstStyle/>
          <a:p>
            <a:r>
              <a:rPr lang="en-US" sz="1588" dirty="0"/>
              <a:t>Name:</a:t>
            </a:r>
          </a:p>
        </p:txBody>
      </p:sp>
      <p:sp>
        <p:nvSpPr>
          <p:cNvPr id="4" name="TextBox 3">
            <a:extLst>
              <a:ext uri="{FF2B5EF4-FFF2-40B4-BE49-F238E27FC236}">
                <a16:creationId xmlns:a16="http://schemas.microsoft.com/office/drawing/2014/main" id="{ED7ECDED-2E37-4F35-2CC0-2FD0173E46E7}"/>
              </a:ext>
            </a:extLst>
          </p:cNvPr>
          <p:cNvSpPr txBox="1"/>
          <p:nvPr/>
        </p:nvSpPr>
        <p:spPr>
          <a:xfrm>
            <a:off x="708977" y="312138"/>
            <a:ext cx="10564141" cy="1314142"/>
          </a:xfrm>
          <a:prstGeom prst="rect">
            <a:avLst/>
          </a:prstGeom>
          <a:noFill/>
        </p:spPr>
        <p:txBody>
          <a:bodyPr wrap="square">
            <a:spAutoFit/>
          </a:bodyPr>
          <a:lstStyle/>
          <a:p>
            <a:r>
              <a:rPr lang="en-CA" sz="1588" b="1" kern="100" dirty="0">
                <a:latin typeface="Aptos" panose="020B0004020202020204" pitchFamily="34" charset="0"/>
                <a:ea typeface="Aptos" panose="020B0004020202020204" pitchFamily="34" charset="0"/>
                <a:cs typeface="Times New Roman" panose="02020603050405020304" pitchFamily="18" charset="0"/>
              </a:rPr>
              <a:t>Consequence Scenario Likeliness</a:t>
            </a:r>
            <a:endParaRPr lang="en-CA" sz="1588" kern="100" dirty="0">
              <a:latin typeface="Aptos" panose="020B0004020202020204" pitchFamily="34" charset="0"/>
              <a:ea typeface="Aptos" panose="020B0004020202020204" pitchFamily="34" charset="0"/>
              <a:cs typeface="Times New Roman" panose="02020603050405020304" pitchFamily="18" charset="0"/>
            </a:endParaRPr>
          </a:p>
          <a:p>
            <a:r>
              <a:rPr lang="en-CA" sz="1588" kern="100" dirty="0">
                <a:latin typeface="Aptos" panose="020B0004020202020204" pitchFamily="34" charset="0"/>
                <a:ea typeface="Aptos" panose="020B0004020202020204" pitchFamily="34" charset="0"/>
                <a:cs typeface="Times New Roman" panose="02020603050405020304" pitchFamily="18" charset="0"/>
              </a:rPr>
              <a:t> </a:t>
            </a:r>
          </a:p>
          <a:p>
            <a:r>
              <a:rPr lang="en-CA" sz="1588" kern="100" dirty="0">
                <a:latin typeface="Aptos" panose="020B0004020202020204" pitchFamily="34" charset="0"/>
                <a:ea typeface="Aptos" panose="020B0004020202020204" pitchFamily="34" charset="0"/>
                <a:cs typeface="Times New Roman" panose="02020603050405020304" pitchFamily="18" charset="0"/>
              </a:rPr>
              <a:t>Using your knowledge base for inspiration, make a list of at least three strengthening facts and three weakening facts for your consequence scenarios. Calculate a strengthening, weakening and likeliness Ratings for the consequence scenario based on these lists. </a:t>
            </a:r>
            <a:r>
              <a:rPr lang="en-US" sz="1588" b="1" dirty="0"/>
              <a:t>Copy the resulting ratings into the Consequence Tree Worksheet.</a:t>
            </a:r>
          </a:p>
        </p:txBody>
      </p:sp>
      <p:sp>
        <p:nvSpPr>
          <p:cNvPr id="14" name="TextBox 13">
            <a:extLst>
              <a:ext uri="{FF2B5EF4-FFF2-40B4-BE49-F238E27FC236}">
                <a16:creationId xmlns:a16="http://schemas.microsoft.com/office/drawing/2014/main" id="{69B90CE3-CCF1-A300-475A-415337A71FB4}"/>
              </a:ext>
            </a:extLst>
          </p:cNvPr>
          <p:cNvSpPr txBox="1"/>
          <p:nvPr/>
        </p:nvSpPr>
        <p:spPr>
          <a:xfrm>
            <a:off x="1008529" y="4788193"/>
            <a:ext cx="1885001" cy="336695"/>
          </a:xfrm>
          <a:prstGeom prst="rect">
            <a:avLst/>
          </a:prstGeom>
          <a:noFill/>
        </p:spPr>
        <p:txBody>
          <a:bodyPr wrap="square" rtlCol="0">
            <a:spAutoFit/>
          </a:bodyPr>
          <a:lstStyle/>
          <a:p>
            <a:r>
              <a:rPr lang="en-US" sz="1588" dirty="0"/>
              <a:t>Likeliness Rating:</a:t>
            </a:r>
          </a:p>
        </p:txBody>
      </p:sp>
    </p:spTree>
    <p:extLst>
      <p:ext uri="{BB962C8B-B14F-4D97-AF65-F5344CB8AC3E}">
        <p14:creationId xmlns:p14="http://schemas.microsoft.com/office/powerpoint/2010/main" val="22907219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F8FD3-6467-330A-5A72-7D1B2F503A2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9B834E1-8CF0-87CA-D909-3DEF4CCAE112}"/>
              </a:ext>
            </a:extLst>
          </p:cNvPr>
          <p:cNvSpPr/>
          <p:nvPr/>
        </p:nvSpPr>
        <p:spPr>
          <a:xfrm>
            <a:off x="5628633" y="1876008"/>
            <a:ext cx="5297103" cy="1709875"/>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6" name="Rectangle 5">
            <a:extLst>
              <a:ext uri="{FF2B5EF4-FFF2-40B4-BE49-F238E27FC236}">
                <a16:creationId xmlns:a16="http://schemas.microsoft.com/office/drawing/2014/main" id="{2651A394-AE50-7AD7-F805-CB87240DF57B}"/>
              </a:ext>
            </a:extLst>
          </p:cNvPr>
          <p:cNvSpPr/>
          <p:nvPr/>
        </p:nvSpPr>
        <p:spPr>
          <a:xfrm>
            <a:off x="5628633" y="4486978"/>
            <a:ext cx="5297103" cy="1709875"/>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7" name="Rectangle 6">
            <a:extLst>
              <a:ext uri="{FF2B5EF4-FFF2-40B4-BE49-F238E27FC236}">
                <a16:creationId xmlns:a16="http://schemas.microsoft.com/office/drawing/2014/main" id="{928F6777-FDE5-879A-55B0-DA48F5DF35AF}"/>
              </a:ext>
            </a:extLst>
          </p:cNvPr>
          <p:cNvSpPr/>
          <p:nvPr/>
        </p:nvSpPr>
        <p:spPr>
          <a:xfrm>
            <a:off x="1101455" y="3570737"/>
            <a:ext cx="3291251" cy="814704"/>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8" name="TextBox 7">
            <a:extLst>
              <a:ext uri="{FF2B5EF4-FFF2-40B4-BE49-F238E27FC236}">
                <a16:creationId xmlns:a16="http://schemas.microsoft.com/office/drawing/2014/main" id="{2A4695B6-4D9E-D8A5-A429-FAEA537B9E03}"/>
              </a:ext>
            </a:extLst>
          </p:cNvPr>
          <p:cNvSpPr txBox="1"/>
          <p:nvPr/>
        </p:nvSpPr>
        <p:spPr>
          <a:xfrm>
            <a:off x="1008529" y="4385441"/>
            <a:ext cx="2860638" cy="336695"/>
          </a:xfrm>
          <a:prstGeom prst="rect">
            <a:avLst/>
          </a:prstGeom>
          <a:noFill/>
        </p:spPr>
        <p:txBody>
          <a:bodyPr wrap="square" rtlCol="0">
            <a:spAutoFit/>
          </a:bodyPr>
          <a:lstStyle/>
          <a:p>
            <a:r>
              <a:rPr lang="en-US" sz="1588" dirty="0"/>
              <a:t>Consequence Scenario (E)</a:t>
            </a:r>
          </a:p>
        </p:txBody>
      </p:sp>
      <p:sp>
        <p:nvSpPr>
          <p:cNvPr id="9" name="TextBox 8">
            <a:extLst>
              <a:ext uri="{FF2B5EF4-FFF2-40B4-BE49-F238E27FC236}">
                <a16:creationId xmlns:a16="http://schemas.microsoft.com/office/drawing/2014/main" id="{D47A4F11-85D9-BCFF-ABA0-78138078035B}"/>
              </a:ext>
            </a:extLst>
          </p:cNvPr>
          <p:cNvSpPr txBox="1"/>
          <p:nvPr/>
        </p:nvSpPr>
        <p:spPr>
          <a:xfrm>
            <a:off x="3970162" y="2308054"/>
            <a:ext cx="1389529" cy="581057"/>
          </a:xfrm>
          <a:prstGeom prst="rect">
            <a:avLst/>
          </a:prstGeom>
          <a:noFill/>
        </p:spPr>
        <p:txBody>
          <a:bodyPr wrap="square" rtlCol="0">
            <a:spAutoFit/>
          </a:bodyPr>
          <a:lstStyle/>
          <a:p>
            <a:r>
              <a:rPr lang="en-US" sz="1588" dirty="0"/>
              <a:t>Strengthening Facts</a:t>
            </a:r>
          </a:p>
        </p:txBody>
      </p:sp>
      <p:sp>
        <p:nvSpPr>
          <p:cNvPr id="10" name="TextBox 9">
            <a:extLst>
              <a:ext uri="{FF2B5EF4-FFF2-40B4-BE49-F238E27FC236}">
                <a16:creationId xmlns:a16="http://schemas.microsoft.com/office/drawing/2014/main" id="{F5979AB5-F621-EB5F-4F3F-13090928C7F9}"/>
              </a:ext>
            </a:extLst>
          </p:cNvPr>
          <p:cNvSpPr txBox="1"/>
          <p:nvPr/>
        </p:nvSpPr>
        <p:spPr>
          <a:xfrm>
            <a:off x="4138251" y="5077832"/>
            <a:ext cx="1389529" cy="581057"/>
          </a:xfrm>
          <a:prstGeom prst="rect">
            <a:avLst/>
          </a:prstGeom>
          <a:noFill/>
        </p:spPr>
        <p:txBody>
          <a:bodyPr wrap="square" rtlCol="0">
            <a:spAutoFit/>
          </a:bodyPr>
          <a:lstStyle/>
          <a:p>
            <a:r>
              <a:rPr lang="en-US" sz="1588" dirty="0"/>
              <a:t>Weakening Facts</a:t>
            </a:r>
          </a:p>
        </p:txBody>
      </p:sp>
      <p:sp>
        <p:nvSpPr>
          <p:cNvPr id="11" name="TextBox 10">
            <a:extLst>
              <a:ext uri="{FF2B5EF4-FFF2-40B4-BE49-F238E27FC236}">
                <a16:creationId xmlns:a16="http://schemas.microsoft.com/office/drawing/2014/main" id="{7F1ADAFB-0A7E-040A-2C4F-AB0633B78C0F}"/>
              </a:ext>
            </a:extLst>
          </p:cNvPr>
          <p:cNvSpPr txBox="1"/>
          <p:nvPr/>
        </p:nvSpPr>
        <p:spPr>
          <a:xfrm>
            <a:off x="8162801" y="3652207"/>
            <a:ext cx="2348316" cy="336695"/>
          </a:xfrm>
          <a:prstGeom prst="rect">
            <a:avLst/>
          </a:prstGeom>
          <a:noFill/>
        </p:spPr>
        <p:txBody>
          <a:bodyPr wrap="square" rtlCol="0">
            <a:spAutoFit/>
          </a:bodyPr>
          <a:lstStyle/>
          <a:p>
            <a:r>
              <a:rPr lang="en-US" sz="1588" dirty="0"/>
              <a:t>Strengthening Rating:</a:t>
            </a:r>
          </a:p>
        </p:txBody>
      </p:sp>
      <p:sp>
        <p:nvSpPr>
          <p:cNvPr id="12" name="TextBox 11">
            <a:extLst>
              <a:ext uri="{FF2B5EF4-FFF2-40B4-BE49-F238E27FC236}">
                <a16:creationId xmlns:a16="http://schemas.microsoft.com/office/drawing/2014/main" id="{B1C88DB6-258C-A621-33BC-28C05B4E25F4}"/>
              </a:ext>
            </a:extLst>
          </p:cNvPr>
          <p:cNvSpPr txBox="1"/>
          <p:nvPr/>
        </p:nvSpPr>
        <p:spPr>
          <a:xfrm>
            <a:off x="8430104" y="6243376"/>
            <a:ext cx="2495632" cy="336695"/>
          </a:xfrm>
          <a:prstGeom prst="rect">
            <a:avLst/>
          </a:prstGeom>
          <a:noFill/>
        </p:spPr>
        <p:txBody>
          <a:bodyPr wrap="square" rtlCol="0">
            <a:spAutoFit/>
          </a:bodyPr>
          <a:lstStyle/>
          <a:p>
            <a:r>
              <a:rPr lang="en-US" sz="1588" dirty="0"/>
              <a:t>Weakening Rating:</a:t>
            </a:r>
          </a:p>
        </p:txBody>
      </p:sp>
      <p:sp>
        <p:nvSpPr>
          <p:cNvPr id="2" name="TextBox 1">
            <a:extLst>
              <a:ext uri="{FF2B5EF4-FFF2-40B4-BE49-F238E27FC236}">
                <a16:creationId xmlns:a16="http://schemas.microsoft.com/office/drawing/2014/main" id="{07D058E6-F15A-8BC6-AF39-CB09C9283DE6}"/>
              </a:ext>
            </a:extLst>
          </p:cNvPr>
          <p:cNvSpPr txBox="1"/>
          <p:nvPr/>
        </p:nvSpPr>
        <p:spPr>
          <a:xfrm>
            <a:off x="1008529" y="3254534"/>
            <a:ext cx="1759324" cy="336695"/>
          </a:xfrm>
          <a:prstGeom prst="rect">
            <a:avLst/>
          </a:prstGeom>
          <a:noFill/>
        </p:spPr>
        <p:txBody>
          <a:bodyPr wrap="square" rtlCol="0">
            <a:spAutoFit/>
          </a:bodyPr>
          <a:lstStyle/>
          <a:p>
            <a:r>
              <a:rPr lang="en-US" sz="1588" dirty="0"/>
              <a:t>Name:</a:t>
            </a:r>
          </a:p>
        </p:txBody>
      </p:sp>
      <p:sp>
        <p:nvSpPr>
          <p:cNvPr id="4" name="TextBox 3">
            <a:extLst>
              <a:ext uri="{FF2B5EF4-FFF2-40B4-BE49-F238E27FC236}">
                <a16:creationId xmlns:a16="http://schemas.microsoft.com/office/drawing/2014/main" id="{2C65E192-ACDA-E70E-8845-582C39145FAB}"/>
              </a:ext>
            </a:extLst>
          </p:cNvPr>
          <p:cNvSpPr txBox="1"/>
          <p:nvPr/>
        </p:nvSpPr>
        <p:spPr>
          <a:xfrm>
            <a:off x="708977" y="312138"/>
            <a:ext cx="10564141" cy="1314142"/>
          </a:xfrm>
          <a:prstGeom prst="rect">
            <a:avLst/>
          </a:prstGeom>
          <a:noFill/>
        </p:spPr>
        <p:txBody>
          <a:bodyPr wrap="square">
            <a:spAutoFit/>
          </a:bodyPr>
          <a:lstStyle/>
          <a:p>
            <a:r>
              <a:rPr lang="en-CA" sz="1588" b="1" kern="100" dirty="0">
                <a:latin typeface="Aptos" panose="020B0004020202020204" pitchFamily="34" charset="0"/>
                <a:ea typeface="Aptos" panose="020B0004020202020204" pitchFamily="34" charset="0"/>
                <a:cs typeface="Times New Roman" panose="02020603050405020304" pitchFamily="18" charset="0"/>
              </a:rPr>
              <a:t>Consequence Scenario Likeliness</a:t>
            </a:r>
            <a:endParaRPr lang="en-CA" sz="1588" kern="100" dirty="0">
              <a:latin typeface="Aptos" panose="020B0004020202020204" pitchFamily="34" charset="0"/>
              <a:ea typeface="Aptos" panose="020B0004020202020204" pitchFamily="34" charset="0"/>
              <a:cs typeface="Times New Roman" panose="02020603050405020304" pitchFamily="18" charset="0"/>
            </a:endParaRPr>
          </a:p>
          <a:p>
            <a:r>
              <a:rPr lang="en-CA" sz="1588" kern="100" dirty="0">
                <a:latin typeface="Aptos" panose="020B0004020202020204" pitchFamily="34" charset="0"/>
                <a:ea typeface="Aptos" panose="020B0004020202020204" pitchFamily="34" charset="0"/>
                <a:cs typeface="Times New Roman" panose="02020603050405020304" pitchFamily="18" charset="0"/>
              </a:rPr>
              <a:t> </a:t>
            </a:r>
          </a:p>
          <a:p>
            <a:r>
              <a:rPr lang="en-CA" sz="1588" kern="100" dirty="0">
                <a:latin typeface="Aptos" panose="020B0004020202020204" pitchFamily="34" charset="0"/>
                <a:ea typeface="Aptos" panose="020B0004020202020204" pitchFamily="34" charset="0"/>
                <a:cs typeface="Times New Roman" panose="02020603050405020304" pitchFamily="18" charset="0"/>
              </a:rPr>
              <a:t>Using your knowledge base for inspiration, make a list of at least three strengthening facts and three weakening facts for your consequence scenarios. Calculate a strengthening, weakening and likeliness Ratings for the consequence scenario based on these lists. </a:t>
            </a:r>
            <a:r>
              <a:rPr lang="en-US" sz="1588" b="1" dirty="0"/>
              <a:t>Copy the resulting ratings into the Consequence Tree Worksheet.</a:t>
            </a:r>
          </a:p>
        </p:txBody>
      </p:sp>
      <p:sp>
        <p:nvSpPr>
          <p:cNvPr id="14" name="TextBox 13">
            <a:extLst>
              <a:ext uri="{FF2B5EF4-FFF2-40B4-BE49-F238E27FC236}">
                <a16:creationId xmlns:a16="http://schemas.microsoft.com/office/drawing/2014/main" id="{E3B074A1-A662-7AB4-D8C2-4E89B0EBAE89}"/>
              </a:ext>
            </a:extLst>
          </p:cNvPr>
          <p:cNvSpPr txBox="1"/>
          <p:nvPr/>
        </p:nvSpPr>
        <p:spPr>
          <a:xfrm>
            <a:off x="1008529" y="4788193"/>
            <a:ext cx="1885001" cy="336695"/>
          </a:xfrm>
          <a:prstGeom prst="rect">
            <a:avLst/>
          </a:prstGeom>
          <a:noFill/>
        </p:spPr>
        <p:txBody>
          <a:bodyPr wrap="square" rtlCol="0">
            <a:spAutoFit/>
          </a:bodyPr>
          <a:lstStyle/>
          <a:p>
            <a:r>
              <a:rPr lang="en-US" sz="1588" dirty="0"/>
              <a:t>Likeliness Rating:</a:t>
            </a:r>
          </a:p>
        </p:txBody>
      </p:sp>
    </p:spTree>
    <p:extLst>
      <p:ext uri="{BB962C8B-B14F-4D97-AF65-F5344CB8AC3E}">
        <p14:creationId xmlns:p14="http://schemas.microsoft.com/office/powerpoint/2010/main" val="6717047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40007-0FB7-65C4-6BCA-86CF0EAC2D2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DFF799D-818F-017E-5B17-35B95911E419}"/>
              </a:ext>
            </a:extLst>
          </p:cNvPr>
          <p:cNvSpPr/>
          <p:nvPr/>
        </p:nvSpPr>
        <p:spPr>
          <a:xfrm>
            <a:off x="5628633" y="1876008"/>
            <a:ext cx="5297103" cy="1709875"/>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6" name="Rectangle 5">
            <a:extLst>
              <a:ext uri="{FF2B5EF4-FFF2-40B4-BE49-F238E27FC236}">
                <a16:creationId xmlns:a16="http://schemas.microsoft.com/office/drawing/2014/main" id="{2EABE144-3A26-486E-357F-A03F0C149C91}"/>
              </a:ext>
            </a:extLst>
          </p:cNvPr>
          <p:cNvSpPr/>
          <p:nvPr/>
        </p:nvSpPr>
        <p:spPr>
          <a:xfrm>
            <a:off x="5628633" y="4486978"/>
            <a:ext cx="5297103" cy="1709875"/>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7" name="Rectangle 6">
            <a:extLst>
              <a:ext uri="{FF2B5EF4-FFF2-40B4-BE49-F238E27FC236}">
                <a16:creationId xmlns:a16="http://schemas.microsoft.com/office/drawing/2014/main" id="{11AF0073-1860-EF4A-097D-0D55D1594234}"/>
              </a:ext>
            </a:extLst>
          </p:cNvPr>
          <p:cNvSpPr/>
          <p:nvPr/>
        </p:nvSpPr>
        <p:spPr>
          <a:xfrm>
            <a:off x="1101455" y="3570737"/>
            <a:ext cx="3291251" cy="814704"/>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8" name="TextBox 7">
            <a:extLst>
              <a:ext uri="{FF2B5EF4-FFF2-40B4-BE49-F238E27FC236}">
                <a16:creationId xmlns:a16="http://schemas.microsoft.com/office/drawing/2014/main" id="{BB208E22-A01C-CCAF-A0F6-7CCCAC025B0E}"/>
              </a:ext>
            </a:extLst>
          </p:cNvPr>
          <p:cNvSpPr txBox="1"/>
          <p:nvPr/>
        </p:nvSpPr>
        <p:spPr>
          <a:xfrm>
            <a:off x="1008529" y="4385441"/>
            <a:ext cx="2860638" cy="336695"/>
          </a:xfrm>
          <a:prstGeom prst="rect">
            <a:avLst/>
          </a:prstGeom>
          <a:noFill/>
        </p:spPr>
        <p:txBody>
          <a:bodyPr wrap="square" rtlCol="0">
            <a:spAutoFit/>
          </a:bodyPr>
          <a:lstStyle/>
          <a:p>
            <a:r>
              <a:rPr lang="en-US" sz="1588" dirty="0"/>
              <a:t>Consequence Scenario (F)</a:t>
            </a:r>
          </a:p>
        </p:txBody>
      </p:sp>
      <p:sp>
        <p:nvSpPr>
          <p:cNvPr id="9" name="TextBox 8">
            <a:extLst>
              <a:ext uri="{FF2B5EF4-FFF2-40B4-BE49-F238E27FC236}">
                <a16:creationId xmlns:a16="http://schemas.microsoft.com/office/drawing/2014/main" id="{7BDB65C0-924B-8633-AFC4-547DC0FFD9A9}"/>
              </a:ext>
            </a:extLst>
          </p:cNvPr>
          <p:cNvSpPr txBox="1"/>
          <p:nvPr/>
        </p:nvSpPr>
        <p:spPr>
          <a:xfrm>
            <a:off x="3970162" y="2308054"/>
            <a:ext cx="1389529" cy="581057"/>
          </a:xfrm>
          <a:prstGeom prst="rect">
            <a:avLst/>
          </a:prstGeom>
          <a:noFill/>
        </p:spPr>
        <p:txBody>
          <a:bodyPr wrap="square" rtlCol="0">
            <a:spAutoFit/>
          </a:bodyPr>
          <a:lstStyle/>
          <a:p>
            <a:r>
              <a:rPr lang="en-US" sz="1588" dirty="0"/>
              <a:t>Strengthening Facts</a:t>
            </a:r>
          </a:p>
        </p:txBody>
      </p:sp>
      <p:sp>
        <p:nvSpPr>
          <p:cNvPr id="10" name="TextBox 9">
            <a:extLst>
              <a:ext uri="{FF2B5EF4-FFF2-40B4-BE49-F238E27FC236}">
                <a16:creationId xmlns:a16="http://schemas.microsoft.com/office/drawing/2014/main" id="{F921E6C7-15E9-2A18-A281-7A732652B820}"/>
              </a:ext>
            </a:extLst>
          </p:cNvPr>
          <p:cNvSpPr txBox="1"/>
          <p:nvPr/>
        </p:nvSpPr>
        <p:spPr>
          <a:xfrm>
            <a:off x="4138251" y="5077832"/>
            <a:ext cx="1389529" cy="581057"/>
          </a:xfrm>
          <a:prstGeom prst="rect">
            <a:avLst/>
          </a:prstGeom>
          <a:noFill/>
        </p:spPr>
        <p:txBody>
          <a:bodyPr wrap="square" rtlCol="0">
            <a:spAutoFit/>
          </a:bodyPr>
          <a:lstStyle/>
          <a:p>
            <a:r>
              <a:rPr lang="en-US" sz="1588" dirty="0"/>
              <a:t>Weakening Facts</a:t>
            </a:r>
          </a:p>
        </p:txBody>
      </p:sp>
      <p:sp>
        <p:nvSpPr>
          <p:cNvPr id="11" name="TextBox 10">
            <a:extLst>
              <a:ext uri="{FF2B5EF4-FFF2-40B4-BE49-F238E27FC236}">
                <a16:creationId xmlns:a16="http://schemas.microsoft.com/office/drawing/2014/main" id="{FB7E610D-7249-EECA-2386-2BF3C7F5A147}"/>
              </a:ext>
            </a:extLst>
          </p:cNvPr>
          <p:cNvSpPr txBox="1"/>
          <p:nvPr/>
        </p:nvSpPr>
        <p:spPr>
          <a:xfrm>
            <a:off x="8162801" y="3652207"/>
            <a:ext cx="2348316" cy="336695"/>
          </a:xfrm>
          <a:prstGeom prst="rect">
            <a:avLst/>
          </a:prstGeom>
          <a:noFill/>
        </p:spPr>
        <p:txBody>
          <a:bodyPr wrap="square" rtlCol="0">
            <a:spAutoFit/>
          </a:bodyPr>
          <a:lstStyle/>
          <a:p>
            <a:r>
              <a:rPr lang="en-US" sz="1588" dirty="0"/>
              <a:t>Strengthening Rating:</a:t>
            </a:r>
          </a:p>
        </p:txBody>
      </p:sp>
      <p:sp>
        <p:nvSpPr>
          <p:cNvPr id="12" name="TextBox 11">
            <a:extLst>
              <a:ext uri="{FF2B5EF4-FFF2-40B4-BE49-F238E27FC236}">
                <a16:creationId xmlns:a16="http://schemas.microsoft.com/office/drawing/2014/main" id="{6EF3FDB4-12CA-3FA4-C906-0201CB31DDD3}"/>
              </a:ext>
            </a:extLst>
          </p:cNvPr>
          <p:cNvSpPr txBox="1"/>
          <p:nvPr/>
        </p:nvSpPr>
        <p:spPr>
          <a:xfrm>
            <a:off x="8430104" y="6243376"/>
            <a:ext cx="2495632" cy="336695"/>
          </a:xfrm>
          <a:prstGeom prst="rect">
            <a:avLst/>
          </a:prstGeom>
          <a:noFill/>
        </p:spPr>
        <p:txBody>
          <a:bodyPr wrap="square" rtlCol="0">
            <a:spAutoFit/>
          </a:bodyPr>
          <a:lstStyle/>
          <a:p>
            <a:r>
              <a:rPr lang="en-US" sz="1588" dirty="0"/>
              <a:t>Weakening Rating:</a:t>
            </a:r>
          </a:p>
        </p:txBody>
      </p:sp>
      <p:sp>
        <p:nvSpPr>
          <p:cNvPr id="2" name="TextBox 1">
            <a:extLst>
              <a:ext uri="{FF2B5EF4-FFF2-40B4-BE49-F238E27FC236}">
                <a16:creationId xmlns:a16="http://schemas.microsoft.com/office/drawing/2014/main" id="{84835E29-C883-BC4F-C67D-E045AA32A623}"/>
              </a:ext>
            </a:extLst>
          </p:cNvPr>
          <p:cNvSpPr txBox="1"/>
          <p:nvPr/>
        </p:nvSpPr>
        <p:spPr>
          <a:xfrm>
            <a:off x="1008529" y="3254534"/>
            <a:ext cx="1759324" cy="336695"/>
          </a:xfrm>
          <a:prstGeom prst="rect">
            <a:avLst/>
          </a:prstGeom>
          <a:noFill/>
        </p:spPr>
        <p:txBody>
          <a:bodyPr wrap="square" rtlCol="0">
            <a:spAutoFit/>
          </a:bodyPr>
          <a:lstStyle/>
          <a:p>
            <a:r>
              <a:rPr lang="en-US" sz="1588" dirty="0"/>
              <a:t>Name:</a:t>
            </a:r>
          </a:p>
        </p:txBody>
      </p:sp>
      <p:sp>
        <p:nvSpPr>
          <p:cNvPr id="4" name="TextBox 3">
            <a:extLst>
              <a:ext uri="{FF2B5EF4-FFF2-40B4-BE49-F238E27FC236}">
                <a16:creationId xmlns:a16="http://schemas.microsoft.com/office/drawing/2014/main" id="{D4F6A6F8-EC97-4457-48C2-06EF3EBD70F8}"/>
              </a:ext>
            </a:extLst>
          </p:cNvPr>
          <p:cNvSpPr txBox="1"/>
          <p:nvPr/>
        </p:nvSpPr>
        <p:spPr>
          <a:xfrm>
            <a:off x="708977" y="312138"/>
            <a:ext cx="10564141" cy="1314142"/>
          </a:xfrm>
          <a:prstGeom prst="rect">
            <a:avLst/>
          </a:prstGeom>
          <a:noFill/>
        </p:spPr>
        <p:txBody>
          <a:bodyPr wrap="square">
            <a:spAutoFit/>
          </a:bodyPr>
          <a:lstStyle/>
          <a:p>
            <a:r>
              <a:rPr lang="en-CA" sz="1588" b="1" kern="100" dirty="0">
                <a:latin typeface="Aptos" panose="020B0004020202020204" pitchFamily="34" charset="0"/>
                <a:ea typeface="Aptos" panose="020B0004020202020204" pitchFamily="34" charset="0"/>
                <a:cs typeface="Times New Roman" panose="02020603050405020304" pitchFamily="18" charset="0"/>
              </a:rPr>
              <a:t>Consequence Scenario Likeliness</a:t>
            </a:r>
            <a:endParaRPr lang="en-CA" sz="1588" kern="100" dirty="0">
              <a:latin typeface="Aptos" panose="020B0004020202020204" pitchFamily="34" charset="0"/>
              <a:ea typeface="Aptos" panose="020B0004020202020204" pitchFamily="34" charset="0"/>
              <a:cs typeface="Times New Roman" panose="02020603050405020304" pitchFamily="18" charset="0"/>
            </a:endParaRPr>
          </a:p>
          <a:p>
            <a:r>
              <a:rPr lang="en-CA" sz="1588" kern="100" dirty="0">
                <a:latin typeface="Aptos" panose="020B0004020202020204" pitchFamily="34" charset="0"/>
                <a:ea typeface="Aptos" panose="020B0004020202020204" pitchFamily="34" charset="0"/>
                <a:cs typeface="Times New Roman" panose="02020603050405020304" pitchFamily="18" charset="0"/>
              </a:rPr>
              <a:t> </a:t>
            </a:r>
          </a:p>
          <a:p>
            <a:r>
              <a:rPr lang="en-CA" sz="1588" kern="100" dirty="0">
                <a:latin typeface="Aptos" panose="020B0004020202020204" pitchFamily="34" charset="0"/>
                <a:ea typeface="Aptos" panose="020B0004020202020204" pitchFamily="34" charset="0"/>
                <a:cs typeface="Times New Roman" panose="02020603050405020304" pitchFamily="18" charset="0"/>
              </a:rPr>
              <a:t>Using your knowledge base for inspiration, make a list of at least three strengthening facts and three weakening facts for your consequence scenarios. Calculate a strengthening, weakening and likeliness Ratings for the consequence scenario based on these lists. </a:t>
            </a:r>
            <a:r>
              <a:rPr lang="en-US" sz="1588" b="1" dirty="0"/>
              <a:t>Copy the resulting ratings into the Consequence Tree Worksheet.</a:t>
            </a:r>
          </a:p>
        </p:txBody>
      </p:sp>
      <p:sp>
        <p:nvSpPr>
          <p:cNvPr id="14" name="TextBox 13">
            <a:extLst>
              <a:ext uri="{FF2B5EF4-FFF2-40B4-BE49-F238E27FC236}">
                <a16:creationId xmlns:a16="http://schemas.microsoft.com/office/drawing/2014/main" id="{B89B596E-0524-F41B-7ABB-82848570D223}"/>
              </a:ext>
            </a:extLst>
          </p:cNvPr>
          <p:cNvSpPr txBox="1"/>
          <p:nvPr/>
        </p:nvSpPr>
        <p:spPr>
          <a:xfrm>
            <a:off x="1008529" y="4788193"/>
            <a:ext cx="1885001" cy="336695"/>
          </a:xfrm>
          <a:prstGeom prst="rect">
            <a:avLst/>
          </a:prstGeom>
          <a:noFill/>
        </p:spPr>
        <p:txBody>
          <a:bodyPr wrap="square" rtlCol="0">
            <a:spAutoFit/>
          </a:bodyPr>
          <a:lstStyle/>
          <a:p>
            <a:r>
              <a:rPr lang="en-US" sz="1588" dirty="0"/>
              <a:t>Likeliness Rating:</a:t>
            </a:r>
          </a:p>
        </p:txBody>
      </p:sp>
    </p:spTree>
    <p:extLst>
      <p:ext uri="{BB962C8B-B14F-4D97-AF65-F5344CB8AC3E}">
        <p14:creationId xmlns:p14="http://schemas.microsoft.com/office/powerpoint/2010/main" val="2118053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134</TotalTime>
  <Words>1610</Words>
  <Application>Microsoft Macintosh PowerPoint</Application>
  <PresentationFormat>Widescreen</PresentationFormat>
  <Paragraphs>229</Paragraphs>
  <Slides>35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Aptos</vt:lpstr>
      <vt:lpstr>Aptos Display</vt:lpstr>
      <vt:lpstr>Arial</vt:lpstr>
      <vt:lpstr>Calibri</vt:lpstr>
      <vt:lpstr>Office Theme</vt:lpstr>
      <vt:lpstr>Getting To Decide!</vt:lpstr>
      <vt:lpstr>Workshop Housekeeping</vt:lpstr>
      <vt:lpstr>Housekeeping: Workshop Expectations and Suggestions</vt:lpstr>
      <vt:lpstr>A Word About AI</vt:lpstr>
      <vt:lpstr>We are born to be good (fast!) decision makers. We’re (literally!)  here because our ancestors made good decisions in the face of uncertainty.</vt:lpstr>
      <vt:lpstr>Our brains are wired for good decision making.</vt:lpstr>
      <vt:lpstr>We’re shaped by evolution and how that has structured our innate decision-making strategies.</vt:lpstr>
      <vt:lpstr>Daniel Kahnman</vt:lpstr>
      <vt:lpstr>Making decisions using system 1, with evidence and data, is hard - and hard to get people to do. It’s (mostly) not what we’ve evolved to do. </vt:lpstr>
      <vt:lpstr>And we’re not omniscient. We can’t see into the future.   Is it possible to overcome these limitations?   Can we get even better at decision making under uncertainty?</vt:lpstr>
      <vt:lpstr>It’s not all or nothing.   We can develop information supported strategies and approaches that will pay dividends with respect to the outcome of our decisions.   By becoming aware of and practicing these strategies you can move towards becoming the best decision maker you can be.</vt:lpstr>
      <vt:lpstr>Ten Short Consequence Tree Steps to Fact- Supported Decision Making</vt:lpstr>
      <vt:lpstr>Creating a “Consequence Tree”</vt:lpstr>
      <vt:lpstr>Imagining Possible Worlds…</vt:lpstr>
      <vt:lpstr>Creating a Consequence Tree:  Steps 1 - 5</vt:lpstr>
      <vt:lpstr>Consequence Tree:  Steps 6 - 10</vt:lpstr>
      <vt:lpstr>Consequence Tree Worksheets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 Schellinck</dc:creator>
  <cp:lastModifiedBy>J Schellinck</cp:lastModifiedBy>
  <cp:revision>8</cp:revision>
  <dcterms:created xsi:type="dcterms:W3CDTF">2026-10-23T03:26:24Z</dcterms:created>
  <dcterms:modified xsi:type="dcterms:W3CDTF">2026-10-23T05:41:19Z</dcterms:modified>
</cp:coreProperties>
</file>